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306" r:id="rId5"/>
    <p:sldId id="275" r:id="rId6"/>
    <p:sldId id="317" r:id="rId7"/>
    <p:sldId id="319" r:id="rId8"/>
    <p:sldId id="318" r:id="rId9"/>
    <p:sldId id="277" r:id="rId10"/>
    <p:sldId id="283" r:id="rId11"/>
    <p:sldId id="292" r:id="rId12"/>
    <p:sldId id="320" r:id="rId13"/>
    <p:sldId id="308" r:id="rId14"/>
    <p:sldId id="288" r:id="rId15"/>
    <p:sldId id="324" r:id="rId16"/>
    <p:sldId id="312" r:id="rId17"/>
    <p:sldId id="321" r:id="rId18"/>
    <p:sldId id="289" r:id="rId19"/>
    <p:sldId id="315" r:id="rId20"/>
    <p:sldId id="331" r:id="rId21"/>
    <p:sldId id="332" r:id="rId22"/>
    <p:sldId id="316" r:id="rId23"/>
    <p:sldId id="322" r:id="rId24"/>
    <p:sldId id="296" r:id="rId25"/>
    <p:sldId id="325" r:id="rId26"/>
    <p:sldId id="298" r:id="rId27"/>
    <p:sldId id="323" r:id="rId28"/>
    <p:sldId id="310" r:id="rId29"/>
    <p:sldId id="328" r:id="rId30"/>
    <p:sldId id="327" r:id="rId31"/>
    <p:sldId id="313" r:id="rId32"/>
    <p:sldId id="326" r:id="rId33"/>
    <p:sldId id="299" r:id="rId34"/>
    <p:sldId id="330" r:id="rId35"/>
    <p:sldId id="329" r:id="rId36"/>
    <p:sldId id="311" r:id="rId37"/>
    <p:sldId id="304" r:id="rId38"/>
    <p:sldId id="302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50"/>
    <a:srgbClr val="E8244E"/>
    <a:srgbClr val="E53BA8"/>
    <a:srgbClr val="EDA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CF39C-302B-4662-B34B-DDD566B2E348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0545F-D684-4600-9CAC-F6BA5A95AD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15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545F-D684-4600-9CAC-F6BA5A95ADB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3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E6ECF9-64A2-0944-BB51-7599097FB674}" type="slidenum">
              <a:rPr lang="en-US"/>
              <a:pPr/>
              <a:t>10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857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E6ECF9-64A2-0944-BB51-7599097FB674}" type="slidenum">
              <a:rPr lang="en-US"/>
              <a:pPr/>
              <a:t>11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7139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89C2E1-AC6E-4B40-9E49-7071358925AA}" type="slidenum">
              <a:rPr lang="en-US"/>
              <a:pPr/>
              <a:t>23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6280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F900E1-2847-374C-94A2-89E3C2B8740D}" type="slidenum">
              <a:rPr lang="en-US"/>
              <a:pPr/>
              <a:t>24</a:t>
            </a:fld>
            <a:endParaRPr 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854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CDB386-1573-8442-97F1-09B24F68109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0846-18FA-4DB2-8892-E9C219E5071A}" type="datetimeFigureOut">
              <a:rPr lang="fr-FR" smtClean="0"/>
              <a:pPr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3138-CC64-480C-AF0C-B5F8CA888E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8C2E58-B1B0-2D45-BAC8-85AF734E1277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00200"/>
            <a:ext cx="7772400" cy="1470025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Extension du formalism</a:t>
            </a:r>
            <a:r>
              <a:rPr lang="fr-FR" sz="2800" dirty="0" smtClean="0"/>
              <a:t>e</a:t>
            </a:r>
            <a:r>
              <a:rPr lang="fr-FR" sz="2800" b="1" dirty="0" smtClean="0"/>
              <a:t> SES pour l’intégration de la hiérarchie  d’abstraction et la granularité temporelle au sein de la modélisation et la simulation DEVS</a:t>
            </a:r>
            <a:r>
              <a:rPr lang="fr-FR" sz="2800" dirty="0" smtClean="0"/>
              <a:t> </a:t>
            </a:r>
            <a:endParaRPr lang="fr-FR"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028384" cy="63056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Capocchi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J.F.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Santucci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B.P.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Zeigler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343400"/>
            <a:ext cx="335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/>
              <a:t>University</a:t>
            </a:r>
            <a:r>
              <a:rPr lang="fr-FR" sz="2400" dirty="0" smtClean="0"/>
              <a:t> of </a:t>
            </a:r>
            <a:r>
              <a:rPr lang="fr-FR" sz="2400" dirty="0" err="1" smtClean="0"/>
              <a:t>Corsica</a:t>
            </a:r>
            <a:endParaRPr lang="fr-FR" sz="2400" dirty="0" smtClean="0"/>
          </a:p>
          <a:p>
            <a:pPr algn="ctr"/>
            <a:r>
              <a:rPr lang="fr-FR" sz="2400" dirty="0" smtClean="0"/>
              <a:t>France</a:t>
            </a:r>
          </a:p>
          <a:p>
            <a:r>
              <a:rPr lang="fr-FR" dirty="0" smtClean="0"/>
              <a:t>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3434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/>
              <a:t>RTSync</a:t>
            </a:r>
            <a:r>
              <a:rPr lang="fr-FR" sz="2400" dirty="0" smtClean="0"/>
              <a:t> Corp.</a:t>
            </a:r>
          </a:p>
          <a:p>
            <a:pPr algn="ctr"/>
            <a:r>
              <a:rPr lang="fr-FR" sz="2400" dirty="0" smtClean="0"/>
              <a:t>USA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562600"/>
            <a:ext cx="2224454" cy="838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86400"/>
            <a:ext cx="996752" cy="990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486400"/>
            <a:ext cx="3314700" cy="99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759" y="28085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/>
              </a:rPr>
              <a:t>Background: DEVS and Abstraction</a:t>
            </a:r>
            <a:r>
              <a:rPr lang="sv-SE" sz="3600" dirty="0" smtClean="0">
                <a:latin typeface="Times New Roman" charset="0"/>
              </a:rPr>
              <a:t/>
            </a:r>
            <a:br>
              <a:rPr lang="sv-SE" sz="3600" dirty="0" smtClean="0">
                <a:latin typeface="Times New Roman" charset="0"/>
              </a:rPr>
            </a:br>
            <a:r>
              <a:rPr lang="sv-SE" sz="3600" dirty="0">
                <a:latin typeface="Times New Roman" charset="0"/>
              </a:rPr>
              <a:t/>
            </a:r>
            <a:br>
              <a:rPr lang="sv-SE" sz="3600" dirty="0">
                <a:latin typeface="Times New Roman" charset="0"/>
              </a:rPr>
            </a:br>
            <a:endParaRPr lang="fr-FR" sz="3600" dirty="0">
              <a:latin typeface="Times New Roman" charset="0"/>
            </a:endParaRPr>
          </a:p>
        </p:txBody>
      </p:sp>
      <p:sp>
        <p:nvSpPr>
          <p:cNvPr id="200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62328"/>
          </a:xfrm>
        </p:spPr>
        <p:txBody>
          <a:bodyPr>
            <a:normAutofit/>
          </a:bodyPr>
          <a:lstStyle/>
          <a:p>
            <a:pPr marL="39562" algn="just">
              <a:buFont typeface="Wingdings" charset="2"/>
              <a:buChar char="Ø"/>
            </a:pPr>
            <a:r>
              <a:rPr lang="en-US" sz="3027" dirty="0" smtClean="0">
                <a:latin typeface="Times New Roman"/>
                <a:ea typeface="Times New Roman" charset="0"/>
                <a:cs typeface="Times New Roman" charset="0"/>
              </a:rPr>
              <a:t>Two </a:t>
            </a:r>
            <a:r>
              <a:rPr lang="en-US" sz="3027" dirty="0" smtClean="0">
                <a:latin typeface="Times New Roman"/>
                <a:ea typeface="Times New Roman" charset="0"/>
                <a:cs typeface="Times New Roman" charset="0"/>
              </a:rPr>
              <a:t>kinds of model :</a:t>
            </a:r>
          </a:p>
          <a:p>
            <a:pPr marL="39562" algn="just">
              <a:buFont typeface="Arial" charset="0"/>
              <a:buChar char="•"/>
            </a:pPr>
            <a:r>
              <a:rPr lang="en-US" sz="3027" dirty="0" smtClean="0">
                <a:latin typeface="Times New Roman"/>
                <a:ea typeface="Times New Roman" charset="0"/>
                <a:cs typeface="Times New Roman" charset="0"/>
              </a:rPr>
              <a:t>Atomic Models : definition of basic behavioral description. </a:t>
            </a:r>
          </a:p>
          <a:p>
            <a:pPr marL="39562" algn="just">
              <a:buFont typeface="Arial" charset="0"/>
              <a:buChar char="•"/>
            </a:pPr>
            <a:r>
              <a:rPr lang="en-US" sz="3027" dirty="0" smtClean="0">
                <a:latin typeface="Times New Roman"/>
                <a:ea typeface="Times New Roman" charset="0"/>
                <a:cs typeface="Times New Roman" charset="0"/>
              </a:rPr>
              <a:t>Coupled models : definition  of the structural description of the model</a:t>
            </a:r>
          </a:p>
          <a:p>
            <a:pPr marL="39562" algn="just">
              <a:buNone/>
            </a:pPr>
            <a:endParaRPr lang="en-US" sz="3027" dirty="0" smtClean="0">
              <a:latin typeface="Times New Roman"/>
              <a:ea typeface="Times New Roman" charset="0"/>
              <a:cs typeface="Times New Roman" charset="0"/>
            </a:endParaRPr>
          </a:p>
          <a:p>
            <a:pPr marL="39562" algn="just">
              <a:buFont typeface="Wingdings" charset="2"/>
              <a:buChar char="Ø"/>
            </a:pPr>
            <a:r>
              <a:rPr lang="en-US" sz="3027" dirty="0" smtClean="0">
                <a:latin typeface="Times New Roman"/>
                <a:ea typeface="Times New Roman" charset="0"/>
                <a:cs typeface="Times New Roman" charset="0"/>
              </a:rPr>
              <a:t>Hierarchical and modular modeling</a:t>
            </a:r>
          </a:p>
          <a:p>
            <a:pPr marL="39562" algn="just">
              <a:buFont typeface="Wingdings" charset="2"/>
              <a:buChar char="Ø"/>
            </a:pPr>
            <a:r>
              <a:rPr lang="en-US" sz="3027" dirty="0" smtClean="0">
                <a:latin typeface="Times New Roman"/>
                <a:ea typeface="Times New Roman" charset="0"/>
                <a:cs typeface="Times New Roman" charset="0"/>
              </a:rPr>
              <a:t>Explicit separation between the modeling and simulation parts </a:t>
            </a:r>
          </a:p>
          <a:p>
            <a:pPr marL="39562" algn="just">
              <a:buNone/>
            </a:pPr>
            <a:endParaRPr lang="sv-SE" sz="2800" dirty="0" smtClean="0">
              <a:latin typeface="Times New Roman" charset="0"/>
            </a:endParaRPr>
          </a:p>
          <a:p>
            <a:pPr marL="39562">
              <a:lnSpc>
                <a:spcPct val="80000"/>
              </a:lnSpc>
            </a:pPr>
            <a:endParaRPr lang="sv-SE" sz="2800" dirty="0">
              <a:latin typeface="Times New Roman" charset="0"/>
            </a:endParaRPr>
          </a:p>
          <a:p>
            <a:pPr marL="39562">
              <a:lnSpc>
                <a:spcPct val="80000"/>
              </a:lnSpc>
            </a:pPr>
            <a:endParaRPr lang="sv-SE" sz="2800" dirty="0">
              <a:latin typeface="Times New Roman" charset="0"/>
            </a:endParaRPr>
          </a:p>
          <a:p>
            <a:pPr marL="39562">
              <a:lnSpc>
                <a:spcPct val="80000"/>
              </a:lnSpc>
            </a:pPr>
            <a:endParaRPr lang="sv-SE" sz="2800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759" y="28085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/>
              </a:rPr>
              <a:t>Background: DEVS DEVS</a:t>
            </a:r>
            <a:r>
              <a:rPr lang="sv-SE" sz="3600" dirty="0" smtClean="0">
                <a:latin typeface="Times New Roman" charset="0"/>
              </a:rPr>
              <a:t/>
            </a:r>
            <a:br>
              <a:rPr lang="sv-SE" sz="3600" dirty="0" smtClean="0">
                <a:latin typeface="Times New Roman" charset="0"/>
              </a:rPr>
            </a:br>
            <a:r>
              <a:rPr lang="sv-SE" sz="3600" dirty="0">
                <a:latin typeface="Times New Roman" charset="0"/>
              </a:rPr>
              <a:t/>
            </a:r>
            <a:br>
              <a:rPr lang="sv-SE" sz="3600" dirty="0">
                <a:latin typeface="Times New Roman" charset="0"/>
              </a:rPr>
            </a:br>
            <a:endParaRPr lang="fr-FR" sz="3600" dirty="0">
              <a:latin typeface="Times New Roman" charset="0"/>
            </a:endParaRPr>
          </a:p>
        </p:txBody>
      </p:sp>
      <p:sp>
        <p:nvSpPr>
          <p:cNvPr id="200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62328"/>
          </a:xfrm>
        </p:spPr>
        <p:txBody>
          <a:bodyPr>
            <a:normAutofit/>
          </a:bodyPr>
          <a:lstStyle/>
          <a:p>
            <a:pPr marL="39562" algn="just">
              <a:buFont typeface="Wingdings" charset="2"/>
              <a:buChar char="Ø"/>
            </a:pPr>
            <a:r>
              <a:rPr lang="fr-FR" sz="2800" dirty="0" smtClean="0">
                <a:latin typeface="Times New Roman"/>
                <a:cs typeface="Times New Roman"/>
              </a:rPr>
              <a:t>SES to DEVS </a:t>
            </a:r>
            <a:r>
              <a:rPr lang="fr-FR" sz="2800" dirty="0" err="1" smtClean="0">
                <a:latin typeface="Times New Roman"/>
                <a:cs typeface="Times New Roman"/>
              </a:rPr>
              <a:t>models</a:t>
            </a:r>
            <a:r>
              <a:rPr lang="fr-FR" sz="2800" dirty="0" smtClean="0">
                <a:latin typeface="Times New Roman"/>
                <a:cs typeface="Times New Roman"/>
              </a:rPr>
              <a:t> transformation </a:t>
            </a:r>
            <a:endParaRPr lang="sv-SE" sz="2800" dirty="0" smtClean="0">
              <a:latin typeface="Times New Roman"/>
              <a:cs typeface="Times New Roman"/>
            </a:endParaRPr>
          </a:p>
          <a:p>
            <a:pPr marL="39562">
              <a:lnSpc>
                <a:spcPct val="80000"/>
              </a:lnSpc>
            </a:pPr>
            <a:endParaRPr lang="sv-SE" sz="2800" dirty="0">
              <a:latin typeface="Times New Roman" charset="0"/>
            </a:endParaRPr>
          </a:p>
          <a:p>
            <a:pPr marL="39562">
              <a:lnSpc>
                <a:spcPct val="80000"/>
              </a:lnSpc>
            </a:pPr>
            <a:endParaRPr lang="sv-SE" sz="2800" dirty="0">
              <a:latin typeface="Times New Roman" charset="0"/>
            </a:endParaRPr>
          </a:p>
          <a:p>
            <a:pPr marL="39562">
              <a:lnSpc>
                <a:spcPct val="80000"/>
              </a:lnSpc>
            </a:pPr>
            <a:endParaRPr lang="sv-SE" sz="2800" dirty="0">
              <a:latin typeface="Times New Roman" charset="0"/>
            </a:endParaRPr>
          </a:p>
        </p:txBody>
      </p:sp>
      <p:pic>
        <p:nvPicPr>
          <p:cNvPr id="4" name="Picture 13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57200" y="1905000"/>
            <a:ext cx="79248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30480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000" dirty="0" smtClean="0">
                <a:latin typeface="Times New Roman"/>
                <a:cs typeface="Times New Roman" pitchFamily="18" charset="0"/>
              </a:rPr>
              <a:t>Outline</a:t>
            </a:r>
          </a:p>
          <a:p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Background: Abstraction hierarchy, SES &amp; DEVS </a:t>
            </a:r>
            <a:endParaRPr lang="en-US" sz="3200" dirty="0">
              <a:latin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pt-B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Abstraction</a:t>
            </a:r>
            <a:r>
              <a:rPr lang="pt-B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hierarchy</a:t>
            </a:r>
            <a:r>
              <a:rPr lang="pt-B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into</a:t>
            </a:r>
            <a:r>
              <a:rPr lang="pt-B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SES </a:t>
            </a:r>
            <a:r>
              <a:rPr lang="pt-B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pt-B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DEVS :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pt-B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modeling</a:t>
            </a:r>
            <a:r>
              <a:rPr lang="pt-B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aspects</a:t>
            </a:r>
            <a:endParaRPr lang="pt-BR" sz="32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pt-B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Simulation</a:t>
            </a:r>
            <a:r>
              <a:rPr lang="pt-B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aspects</a:t>
            </a:r>
            <a:endParaRPr lang="pt-BR" sz="3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Implementation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Case Study  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Conclusion </a:t>
            </a:r>
            <a:endParaRPr lang="en-US" sz="3200" dirty="0" smtClean="0">
              <a:latin typeface="Times New Roman"/>
            </a:endParaRPr>
          </a:p>
          <a:p>
            <a:endParaRPr lang="en-US" sz="3200" dirty="0" smtClean="0">
              <a:latin typeface="Times New Roman"/>
            </a:endParaRPr>
          </a:p>
          <a:p>
            <a:endParaRPr lang="en-US" sz="3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79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pt-BR" sz="3600" dirty="0" err="1">
                <a:latin typeface="Times New Roman"/>
                <a:cs typeface="Times New Roman"/>
              </a:rPr>
              <a:t>Abstraction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and</a:t>
            </a:r>
            <a:r>
              <a:rPr lang="pt-BR" sz="3600" dirty="0" smtClean="0">
                <a:latin typeface="Times New Roman"/>
                <a:cs typeface="Times New Roman"/>
              </a:rPr>
              <a:t> Time </a:t>
            </a:r>
            <a:r>
              <a:rPr lang="pt-BR" sz="3600" dirty="0" err="1" smtClean="0">
                <a:latin typeface="Times New Roman"/>
                <a:cs typeface="Times New Roman"/>
              </a:rPr>
              <a:t>hierarchy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</a:rPr>
              <a:t>into</a:t>
            </a:r>
            <a:r>
              <a:rPr lang="pt-BR" sz="3600" dirty="0">
                <a:latin typeface="Times New Roman"/>
                <a:cs typeface="Times New Roman"/>
              </a:rPr>
              <a:t> SES </a:t>
            </a:r>
            <a:r>
              <a:rPr lang="pt-BR" sz="3600" dirty="0" err="1">
                <a:latin typeface="Times New Roman"/>
                <a:cs typeface="Times New Roman"/>
              </a:rPr>
              <a:t>and</a:t>
            </a:r>
            <a:r>
              <a:rPr lang="pt-BR" sz="3600" dirty="0">
                <a:latin typeface="Times New Roman"/>
                <a:cs typeface="Times New Roman"/>
              </a:rPr>
              <a:t> DEVS </a:t>
            </a:r>
            <a:r>
              <a:rPr lang="pt-BR" sz="3600" dirty="0" smtClean="0">
                <a:latin typeface="Times New Roman"/>
                <a:cs typeface="Times New Roman"/>
              </a:rPr>
              <a:t> : </a:t>
            </a:r>
            <a:r>
              <a:rPr lang="pt-BR" sz="3600" dirty="0" err="1" smtClean="0">
                <a:latin typeface="Times New Roman"/>
                <a:cs typeface="Times New Roman"/>
              </a:rPr>
              <a:t>Modeling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Aspects</a:t>
            </a:r>
            <a:endParaRPr lang="en-US" sz="3200" dirty="0"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144000" cy="6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Integration of abstraction and Time Hierarchies into SES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6" name="Picture 17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57200" y="2286000"/>
            <a:ext cx="868680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Case Study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: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fr-FR" sz="2800" dirty="0" err="1" smtClean="0">
                <a:solidFill>
                  <a:srgbClr val="000000"/>
                </a:solidFill>
                <a:latin typeface="Times New Roman"/>
              </a:rPr>
              <a:t>Watershed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/>
              </a:rPr>
              <a:t>behavior</a:t>
            </a:r>
            <a:endParaRPr lang="fr-FR" sz="28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5471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2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pt-BR" sz="3600" dirty="0" err="1">
                <a:latin typeface="Times New Roman"/>
                <a:cs typeface="Times New Roman"/>
              </a:rPr>
              <a:t>Abstraction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hierarchy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</a:rPr>
              <a:t>into</a:t>
            </a:r>
            <a:r>
              <a:rPr lang="pt-BR" sz="3600" dirty="0">
                <a:latin typeface="Times New Roman"/>
                <a:cs typeface="Times New Roman"/>
              </a:rPr>
              <a:t> SES </a:t>
            </a:r>
            <a:r>
              <a:rPr lang="pt-BR" sz="3600" dirty="0" err="1">
                <a:latin typeface="Times New Roman"/>
                <a:cs typeface="Times New Roman"/>
              </a:rPr>
              <a:t>and</a:t>
            </a:r>
            <a:r>
              <a:rPr lang="pt-BR" sz="3600" dirty="0">
                <a:latin typeface="Times New Roman"/>
                <a:cs typeface="Times New Roman"/>
              </a:rPr>
              <a:t> DEVS </a:t>
            </a:r>
            <a:r>
              <a:rPr lang="pt-BR" sz="3600" dirty="0" smtClean="0">
                <a:latin typeface="Times New Roman"/>
                <a:cs typeface="Times New Roman"/>
              </a:rPr>
              <a:t> : </a:t>
            </a:r>
            <a:r>
              <a:rPr lang="pt-BR" sz="3600" dirty="0" err="1" smtClean="0">
                <a:latin typeface="Times New Roman"/>
                <a:cs typeface="Times New Roman"/>
              </a:rPr>
              <a:t>Modeling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Aspects</a:t>
            </a:r>
            <a:endParaRPr lang="en-US" sz="3200" dirty="0"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144000" cy="384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buFont typeface="Wingdings" charset="2"/>
              <a:buChar char="Ø"/>
            </a:pPr>
            <a:r>
              <a:rPr lang="fr-FR" sz="2800" dirty="0" smtClean="0">
                <a:latin typeface="Times New Roman"/>
              </a:rPr>
              <a:t>Transfer </a:t>
            </a:r>
            <a:r>
              <a:rPr lang="fr-FR" sz="2800" dirty="0" err="1" smtClean="0">
                <a:latin typeface="Times New Roman"/>
              </a:rPr>
              <a:t>functions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between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levels</a:t>
            </a:r>
            <a:r>
              <a:rPr lang="fr-FR" sz="2800" dirty="0" smtClean="0">
                <a:latin typeface="Times New Roman"/>
              </a:rPr>
              <a:t> have to </a:t>
            </a:r>
            <a:r>
              <a:rPr lang="fr-FR" sz="2800" dirty="0" err="1" smtClean="0">
                <a:latin typeface="Times New Roman"/>
              </a:rPr>
              <a:t>be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defined</a:t>
            </a:r>
            <a:r>
              <a:rPr lang="fr-FR" sz="2800" dirty="0" smtClean="0">
                <a:latin typeface="Times New Roman"/>
              </a:rPr>
              <a:t>:</a:t>
            </a:r>
          </a:p>
          <a:p>
            <a:pPr marL="1028700" lvl="1" indent="-571500">
              <a:lnSpc>
                <a:spcPct val="125000"/>
              </a:lnSpc>
              <a:buAutoNum type="romanLcParenBoth"/>
            </a:pPr>
            <a:r>
              <a:rPr lang="fr-FR" sz="2800" dirty="0" err="1" smtClean="0">
                <a:latin typeface="Times New Roman"/>
              </a:rPr>
              <a:t>downward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functions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which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allow</a:t>
            </a:r>
            <a:r>
              <a:rPr lang="fr-FR" sz="2800" dirty="0" smtClean="0">
                <a:latin typeface="Times New Roman"/>
              </a:rPr>
              <a:t> us to </a:t>
            </a:r>
            <a:r>
              <a:rPr lang="fr-FR" sz="2800" dirty="0" err="1" smtClean="0">
                <a:latin typeface="Times New Roman"/>
              </a:rPr>
              <a:t>describe</a:t>
            </a:r>
            <a:r>
              <a:rPr lang="fr-FR" sz="2800" dirty="0" smtClean="0">
                <a:latin typeface="Times New Roman"/>
              </a:rPr>
              <a:t> how the data are </a:t>
            </a:r>
            <a:r>
              <a:rPr lang="fr-FR" sz="2800" dirty="0" err="1" smtClean="0">
                <a:latin typeface="Times New Roman"/>
              </a:rPr>
              <a:t>transferred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from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level</a:t>
            </a:r>
            <a:r>
              <a:rPr lang="fr-FR" sz="2800" dirty="0" smtClean="0">
                <a:latin typeface="Times New Roman"/>
              </a:rPr>
              <a:t> N to </a:t>
            </a:r>
            <a:r>
              <a:rPr lang="fr-FR" sz="2800" dirty="0" err="1" smtClean="0">
                <a:latin typeface="Times New Roman"/>
              </a:rPr>
              <a:t>level</a:t>
            </a:r>
            <a:r>
              <a:rPr lang="fr-FR" sz="2800" dirty="0" smtClean="0">
                <a:latin typeface="Times New Roman"/>
              </a:rPr>
              <a:t> N+1 (</a:t>
            </a:r>
            <a:r>
              <a:rPr lang="fr-FR" sz="2800" dirty="0" err="1" smtClean="0">
                <a:latin typeface="Times New Roman"/>
              </a:rPr>
              <a:t>disaggregation</a:t>
            </a:r>
            <a:r>
              <a:rPr lang="fr-FR" sz="2800" dirty="0" smtClean="0">
                <a:latin typeface="Times New Roman"/>
              </a:rPr>
              <a:t>); </a:t>
            </a:r>
          </a:p>
          <a:p>
            <a:pPr marL="1028700" lvl="1" indent="-571500">
              <a:lnSpc>
                <a:spcPct val="125000"/>
              </a:lnSpc>
              <a:buAutoNum type="romanLcParenBoth"/>
            </a:pP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upward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functions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which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allow</a:t>
            </a:r>
            <a:r>
              <a:rPr lang="fr-FR" sz="2800" dirty="0" smtClean="0">
                <a:latin typeface="Times New Roman"/>
              </a:rPr>
              <a:t> to </a:t>
            </a:r>
            <a:r>
              <a:rPr lang="fr-FR" sz="2800" dirty="0" err="1" smtClean="0">
                <a:latin typeface="Times New Roman"/>
              </a:rPr>
              <a:t>describe</a:t>
            </a:r>
            <a:r>
              <a:rPr lang="fr-FR" sz="2800" dirty="0" smtClean="0">
                <a:latin typeface="Times New Roman"/>
              </a:rPr>
              <a:t> how the data are </a:t>
            </a:r>
            <a:r>
              <a:rPr lang="fr-FR" sz="2800" dirty="0" err="1" smtClean="0">
                <a:latin typeface="Times New Roman"/>
              </a:rPr>
              <a:t>transferred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from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level</a:t>
            </a:r>
            <a:r>
              <a:rPr lang="fr-FR" sz="2800" dirty="0" smtClean="0">
                <a:latin typeface="Times New Roman"/>
              </a:rPr>
              <a:t> N+1 to </a:t>
            </a:r>
            <a:r>
              <a:rPr lang="fr-FR" sz="2800" dirty="0" err="1" smtClean="0">
                <a:latin typeface="Times New Roman"/>
              </a:rPr>
              <a:t>level</a:t>
            </a:r>
            <a:r>
              <a:rPr lang="fr-FR" sz="2800" dirty="0" smtClean="0">
                <a:latin typeface="Times New Roman"/>
              </a:rPr>
              <a:t> N (</a:t>
            </a:r>
            <a:r>
              <a:rPr lang="fr-FR" sz="2800" dirty="0" err="1" smtClean="0">
                <a:latin typeface="Times New Roman"/>
              </a:rPr>
              <a:t>aggregation</a:t>
            </a:r>
            <a:r>
              <a:rPr lang="fr-FR" sz="2800" dirty="0" smtClean="0">
                <a:latin typeface="Times New Roman"/>
              </a:rPr>
              <a:t>).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pt-BR" sz="3600" dirty="0" smtClean="0">
                <a:latin typeface="Times New Roman"/>
                <a:cs typeface="Times New Roman"/>
              </a:rPr>
              <a:t>Time  </a:t>
            </a:r>
            <a:r>
              <a:rPr lang="pt-BR" sz="3600" dirty="0" err="1" smtClean="0">
                <a:latin typeface="Times New Roman"/>
                <a:cs typeface="Times New Roman"/>
              </a:rPr>
              <a:t>hierarchy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</a:rPr>
              <a:t>into</a:t>
            </a:r>
            <a:r>
              <a:rPr lang="pt-BR" sz="3600" dirty="0">
                <a:latin typeface="Times New Roman"/>
                <a:cs typeface="Times New Roman"/>
              </a:rPr>
              <a:t> SES </a:t>
            </a:r>
            <a:r>
              <a:rPr lang="pt-BR" sz="3600" dirty="0" err="1">
                <a:latin typeface="Times New Roman"/>
                <a:cs typeface="Times New Roman"/>
              </a:rPr>
              <a:t>and</a:t>
            </a:r>
            <a:r>
              <a:rPr lang="pt-BR" sz="3600" dirty="0">
                <a:latin typeface="Times New Roman"/>
                <a:cs typeface="Times New Roman"/>
              </a:rPr>
              <a:t> DEVS </a:t>
            </a:r>
            <a:r>
              <a:rPr lang="pt-BR" sz="3600" dirty="0" smtClean="0">
                <a:latin typeface="Times New Roman"/>
                <a:cs typeface="Times New Roman"/>
              </a:rPr>
              <a:t> : </a:t>
            </a:r>
            <a:r>
              <a:rPr lang="pt-BR" sz="3600" dirty="0" err="1" smtClean="0">
                <a:latin typeface="Times New Roman"/>
                <a:cs typeface="Times New Roman"/>
              </a:rPr>
              <a:t>Modeling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Aspects</a:t>
            </a:r>
            <a:endParaRPr lang="en-US" sz="3200" dirty="0"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sz="2800" dirty="0" err="1" smtClean="0">
                <a:latin typeface="Times New Roman"/>
                <a:cs typeface="Times New Roman"/>
              </a:rPr>
              <a:t>Modeling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according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several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levels</a:t>
            </a:r>
            <a:r>
              <a:rPr lang="fr-FR" sz="2800" dirty="0" smtClean="0">
                <a:latin typeface="Times New Roman"/>
                <a:cs typeface="Times New Roman"/>
              </a:rPr>
              <a:t> of time </a:t>
            </a:r>
            <a:r>
              <a:rPr lang="fr-FR" sz="2800" dirty="0" err="1" smtClean="0">
                <a:latin typeface="Times New Roman"/>
                <a:cs typeface="Times New Roman"/>
              </a:rPr>
              <a:t>granularity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enabled</a:t>
            </a:r>
            <a:r>
              <a:rPr lang="fr-FR" sz="2800" dirty="0" smtClean="0">
                <a:latin typeface="Times New Roman"/>
                <a:cs typeface="Times New Roman"/>
              </a:rPr>
              <a:t> by:</a:t>
            </a:r>
          </a:p>
          <a:p>
            <a:pPr lvl="1">
              <a:buFont typeface="Wingdings" charset="2"/>
              <a:buChar char="Ø"/>
            </a:pP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adding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into</a:t>
            </a:r>
            <a:r>
              <a:rPr lang="fr-FR" sz="2800" dirty="0" smtClean="0">
                <a:latin typeface="Times New Roman"/>
                <a:cs typeface="Times New Roman"/>
              </a:rPr>
              <a:t> a </a:t>
            </a:r>
            <a:r>
              <a:rPr lang="fr-FR" sz="2800" dirty="0" err="1" smtClean="0">
                <a:latin typeface="Times New Roman"/>
                <a:cs typeface="Times New Roman"/>
              </a:rPr>
              <a:t>given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coupled</a:t>
            </a:r>
            <a:r>
              <a:rPr lang="fr-FR" sz="2800" dirty="0" smtClean="0">
                <a:latin typeface="Times New Roman"/>
                <a:cs typeface="Times New Roman"/>
              </a:rPr>
              <a:t> model (</a:t>
            </a:r>
            <a:r>
              <a:rPr lang="fr-FR" sz="2800" dirty="0" err="1" smtClean="0">
                <a:latin typeface="Times New Roman"/>
                <a:cs typeface="Times New Roman"/>
              </a:rPr>
              <a:t>described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according</a:t>
            </a:r>
            <a:r>
              <a:rPr lang="fr-FR" sz="2800" dirty="0" smtClean="0">
                <a:latin typeface="Times New Roman"/>
                <a:cs typeface="Times New Roman"/>
              </a:rPr>
              <a:t> to a </a:t>
            </a:r>
            <a:r>
              <a:rPr lang="fr-FR" sz="2800" dirty="0" err="1" smtClean="0">
                <a:latin typeface="Times New Roman"/>
                <a:cs typeface="Times New Roman"/>
              </a:rPr>
              <a:t>given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timebase</a:t>
            </a:r>
            <a:r>
              <a:rPr lang="fr-FR" sz="2800" dirty="0" smtClean="0">
                <a:latin typeface="Times New Roman"/>
                <a:cs typeface="Times New Roman"/>
              </a:rPr>
              <a:t>)  an </a:t>
            </a:r>
            <a:r>
              <a:rPr lang="fr-FR" sz="2800" dirty="0" err="1" smtClean="0">
                <a:latin typeface="Times New Roman"/>
                <a:cs typeface="Times New Roman"/>
              </a:rPr>
              <a:t>atomic</a:t>
            </a:r>
            <a:r>
              <a:rPr lang="fr-FR" sz="2800" dirty="0" smtClean="0">
                <a:latin typeface="Times New Roman"/>
                <a:cs typeface="Times New Roman"/>
              </a:rPr>
              <a:t> model </a:t>
            </a:r>
            <a:r>
              <a:rPr lang="fr-FR" sz="2800" dirty="0" err="1" smtClean="0">
                <a:latin typeface="Times New Roman"/>
                <a:cs typeface="Times New Roman"/>
              </a:rPr>
              <a:t>whose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behavior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requires</a:t>
            </a:r>
            <a:r>
              <a:rPr lang="fr-FR" sz="2800" dirty="0" smtClean="0">
                <a:latin typeface="Times New Roman"/>
                <a:cs typeface="Times New Roman"/>
              </a:rPr>
              <a:t> to </a:t>
            </a:r>
            <a:r>
              <a:rPr lang="fr-FR" sz="2800" dirty="0" err="1" smtClean="0">
                <a:latin typeface="Times New Roman"/>
                <a:cs typeface="Times New Roman"/>
              </a:rPr>
              <a:t>be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executed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at</a:t>
            </a:r>
            <a:r>
              <a:rPr lang="fr-FR" sz="2800" dirty="0" smtClean="0">
                <a:latin typeface="Times New Roman"/>
                <a:cs typeface="Times New Roman"/>
              </a:rPr>
              <a:t> a </a:t>
            </a:r>
            <a:r>
              <a:rPr lang="fr-FR" sz="2800" dirty="0" err="1" smtClean="0">
                <a:latin typeface="Times New Roman"/>
                <a:cs typeface="Times New Roman"/>
              </a:rPr>
              <a:t>finer</a:t>
            </a:r>
            <a:r>
              <a:rPr lang="fr-FR" sz="2800" dirty="0" smtClean="0">
                <a:latin typeface="Times New Roman"/>
                <a:cs typeface="Times New Roman"/>
              </a:rPr>
              <a:t> or </a:t>
            </a:r>
            <a:r>
              <a:rPr lang="fr-FR" sz="2800" dirty="0" err="1" smtClean="0">
                <a:latin typeface="Times New Roman"/>
                <a:cs typeface="Times New Roman"/>
              </a:rPr>
              <a:t>coarser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timebase</a:t>
            </a:r>
            <a:r>
              <a:rPr lang="fr-FR" sz="2800" dirty="0" smtClean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fr-FR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fr-FR" sz="2800" dirty="0" smtClean="0">
                <a:latin typeface="Times New Roman"/>
                <a:cs typeface="Times New Roman"/>
              </a:rPr>
              <a:t>Conversion </a:t>
            </a:r>
            <a:r>
              <a:rPr lang="fr-FR" sz="2800" dirty="0" err="1" smtClean="0">
                <a:latin typeface="Times New Roman"/>
                <a:cs typeface="Times New Roman"/>
              </a:rPr>
              <a:t>functions</a:t>
            </a:r>
            <a:r>
              <a:rPr lang="fr-FR" sz="2800" dirty="0" smtClean="0">
                <a:latin typeface="Times New Roman"/>
                <a:cs typeface="Times New Roman"/>
              </a:rPr>
              <a:t> (</a:t>
            </a:r>
            <a:r>
              <a:rPr lang="fr-FR" sz="2800" dirty="0" err="1" smtClean="0">
                <a:latin typeface="Times New Roman"/>
                <a:cs typeface="Times New Roman"/>
              </a:rPr>
              <a:t>convert</a:t>
            </a:r>
            <a:r>
              <a:rPr lang="fr-FR" sz="2800" dirty="0" smtClean="0">
                <a:latin typeface="Times New Roman"/>
                <a:cs typeface="Times New Roman"/>
              </a:rPr>
              <a:t> the </a:t>
            </a:r>
            <a:r>
              <a:rPr lang="fr-FR" sz="2800" dirty="0" err="1" smtClean="0">
                <a:latin typeface="Times New Roman"/>
                <a:cs typeface="Times New Roman"/>
              </a:rPr>
              <a:t>current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timebase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into</a:t>
            </a:r>
            <a:r>
              <a:rPr lang="fr-FR" sz="2800" dirty="0" smtClean="0">
                <a:latin typeface="Times New Roman"/>
                <a:cs typeface="Times New Roman"/>
              </a:rPr>
              <a:t> a </a:t>
            </a:r>
            <a:r>
              <a:rPr lang="fr-FR" sz="2800" dirty="0" err="1" smtClean="0">
                <a:latin typeface="Times New Roman"/>
                <a:cs typeface="Times New Roman"/>
              </a:rPr>
              <a:t>finer</a:t>
            </a:r>
            <a:r>
              <a:rPr lang="fr-FR" sz="2800" dirty="0" smtClean="0">
                <a:latin typeface="Times New Roman"/>
                <a:cs typeface="Times New Roman"/>
              </a:rPr>
              <a:t> (</a:t>
            </a:r>
            <a:r>
              <a:rPr lang="fr-FR" sz="2800" dirty="0" err="1" smtClean="0">
                <a:latin typeface="Times New Roman"/>
                <a:cs typeface="Times New Roman"/>
              </a:rPr>
              <a:t>resp</a:t>
            </a:r>
            <a:r>
              <a:rPr lang="fr-FR" sz="2800" dirty="0" smtClean="0">
                <a:latin typeface="Times New Roman"/>
                <a:cs typeface="Times New Roman"/>
              </a:rPr>
              <a:t>. </a:t>
            </a:r>
            <a:r>
              <a:rPr lang="fr-FR" sz="2800" dirty="0" err="1" smtClean="0">
                <a:latin typeface="Times New Roman"/>
                <a:cs typeface="Times New Roman"/>
              </a:rPr>
              <a:t>coarser</a:t>
            </a:r>
            <a:r>
              <a:rPr lang="fr-FR" sz="2800" dirty="0" smtClean="0">
                <a:latin typeface="Times New Roman"/>
                <a:cs typeface="Times New Roman"/>
              </a:rPr>
              <a:t>) one </a:t>
            </a:r>
            <a:r>
              <a:rPr lang="fr-FR" sz="2800" dirty="0" err="1" smtClean="0">
                <a:latin typeface="Times New Roman"/>
                <a:cs typeface="Times New Roman"/>
              </a:rPr>
              <a:t>when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going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downward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-from</a:t>
            </a:r>
            <a:r>
              <a:rPr lang="fr-FR" sz="2800" dirty="0" smtClean="0">
                <a:latin typeface="Times New Roman"/>
                <a:cs typeface="Times New Roman"/>
              </a:rPr>
              <a:t> a </a:t>
            </a:r>
            <a:r>
              <a:rPr lang="fr-FR" sz="2800" dirty="0" err="1" smtClean="0">
                <a:latin typeface="Times New Roman"/>
                <a:cs typeface="Times New Roman"/>
              </a:rPr>
              <a:t>level</a:t>
            </a:r>
            <a:r>
              <a:rPr lang="fr-FR" sz="2800" dirty="0" smtClean="0">
                <a:latin typeface="Times New Roman"/>
                <a:cs typeface="Times New Roman"/>
              </a:rPr>
              <a:t> of </a:t>
            </a:r>
            <a:r>
              <a:rPr lang="fr-FR" sz="2800" dirty="0" err="1" smtClean="0">
                <a:latin typeface="Times New Roman"/>
                <a:cs typeface="Times New Roman"/>
              </a:rPr>
              <a:t>granularity</a:t>
            </a:r>
            <a:r>
              <a:rPr lang="fr-FR" sz="2800" dirty="0" smtClean="0">
                <a:latin typeface="Times New Roman"/>
                <a:cs typeface="Times New Roman"/>
              </a:rPr>
              <a:t> N to a </a:t>
            </a:r>
            <a:r>
              <a:rPr lang="fr-FR" sz="2800" dirty="0" err="1" smtClean="0">
                <a:latin typeface="Times New Roman"/>
                <a:cs typeface="Times New Roman"/>
              </a:rPr>
              <a:t>level</a:t>
            </a:r>
            <a:r>
              <a:rPr lang="fr-FR" sz="2800" dirty="0" smtClean="0">
                <a:latin typeface="Times New Roman"/>
                <a:cs typeface="Times New Roman"/>
              </a:rPr>
              <a:t> N+1 - (</a:t>
            </a:r>
            <a:r>
              <a:rPr lang="fr-FR" sz="2800" dirty="0" err="1" smtClean="0">
                <a:latin typeface="Times New Roman"/>
                <a:cs typeface="Times New Roman"/>
              </a:rPr>
              <a:t>resp</a:t>
            </a:r>
            <a:r>
              <a:rPr lang="fr-FR" sz="2800" dirty="0" smtClean="0">
                <a:latin typeface="Times New Roman"/>
                <a:cs typeface="Times New Roman"/>
              </a:rPr>
              <a:t>. </a:t>
            </a:r>
            <a:r>
              <a:rPr lang="fr-FR" sz="2800" dirty="0" err="1" smtClean="0">
                <a:latin typeface="Times New Roman"/>
                <a:cs typeface="Times New Roman"/>
              </a:rPr>
              <a:t>upward</a:t>
            </a:r>
            <a:r>
              <a:rPr lang="fr-FR" sz="2800" dirty="0" smtClean="0">
                <a:latin typeface="Times New Roman"/>
                <a:cs typeface="Times New Roman"/>
              </a:rPr>
              <a:t> - </a:t>
            </a:r>
            <a:r>
              <a:rPr lang="fr-FR" sz="2800" dirty="0" err="1" smtClean="0">
                <a:latin typeface="Times New Roman"/>
                <a:cs typeface="Times New Roman"/>
              </a:rPr>
              <a:t>from</a:t>
            </a:r>
            <a:r>
              <a:rPr lang="fr-FR" sz="2800" dirty="0" smtClean="0">
                <a:latin typeface="Times New Roman"/>
                <a:cs typeface="Times New Roman"/>
              </a:rPr>
              <a:t> a </a:t>
            </a:r>
            <a:r>
              <a:rPr lang="fr-FR" sz="2800" dirty="0" err="1" smtClean="0">
                <a:latin typeface="Times New Roman"/>
                <a:cs typeface="Times New Roman"/>
              </a:rPr>
              <a:t>level</a:t>
            </a:r>
            <a:r>
              <a:rPr lang="fr-FR" sz="2800" dirty="0" smtClean="0">
                <a:latin typeface="Times New Roman"/>
                <a:cs typeface="Times New Roman"/>
              </a:rPr>
              <a:t> of </a:t>
            </a:r>
            <a:r>
              <a:rPr lang="fr-FR" sz="2800" dirty="0" err="1" smtClean="0">
                <a:latin typeface="Times New Roman"/>
                <a:cs typeface="Times New Roman"/>
              </a:rPr>
              <a:t>granularity</a:t>
            </a:r>
            <a:r>
              <a:rPr lang="fr-FR" sz="2800" dirty="0" smtClean="0">
                <a:latin typeface="Times New Roman"/>
                <a:cs typeface="Times New Roman"/>
              </a:rPr>
              <a:t> N+1 to a </a:t>
            </a:r>
            <a:r>
              <a:rPr lang="fr-FR" sz="2800" dirty="0" err="1" smtClean="0">
                <a:latin typeface="Times New Roman"/>
                <a:cs typeface="Times New Roman"/>
              </a:rPr>
              <a:t>level</a:t>
            </a:r>
            <a:r>
              <a:rPr lang="fr-FR" sz="2800" dirty="0" smtClean="0">
                <a:latin typeface="Times New Roman"/>
                <a:cs typeface="Times New Roman"/>
              </a:rPr>
              <a:t> N). </a:t>
            </a:r>
            <a:endParaRPr lang="fr-FR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pt-BR" sz="3600" dirty="0" err="1" smtClean="0">
                <a:latin typeface="Times New Roman"/>
                <a:cs typeface="Times New Roman"/>
              </a:rPr>
              <a:t>Abstraction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and</a:t>
            </a:r>
            <a:r>
              <a:rPr lang="pt-BR" sz="3600" dirty="0" smtClean="0">
                <a:latin typeface="Times New Roman"/>
                <a:cs typeface="Times New Roman"/>
              </a:rPr>
              <a:t> Time </a:t>
            </a:r>
            <a:r>
              <a:rPr lang="pt-BR" sz="3600" dirty="0" err="1" smtClean="0">
                <a:latin typeface="Times New Roman"/>
                <a:cs typeface="Times New Roman"/>
              </a:rPr>
              <a:t>hierarchies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</a:rPr>
              <a:t>into</a:t>
            </a:r>
            <a:r>
              <a:rPr lang="pt-BR" sz="3600" dirty="0">
                <a:latin typeface="Times New Roman"/>
                <a:cs typeface="Times New Roman"/>
              </a:rPr>
              <a:t> SES </a:t>
            </a:r>
            <a:r>
              <a:rPr lang="pt-BR" sz="3600" dirty="0" err="1">
                <a:latin typeface="Times New Roman"/>
                <a:cs typeface="Times New Roman"/>
              </a:rPr>
              <a:t>and</a:t>
            </a:r>
            <a:r>
              <a:rPr lang="pt-BR" sz="3600" dirty="0">
                <a:latin typeface="Times New Roman"/>
                <a:cs typeface="Times New Roman"/>
              </a:rPr>
              <a:t> DEVS  : </a:t>
            </a:r>
            <a:r>
              <a:rPr lang="pt-BR" sz="3600" dirty="0" err="1" smtClean="0">
                <a:latin typeface="Times New Roman"/>
                <a:cs typeface="Times New Roman"/>
              </a:rPr>
              <a:t>Simulation</a:t>
            </a:r>
            <a:r>
              <a:rPr lang="pt-BR" sz="3600" dirty="0" smtClean="0">
                <a:latin typeface="Times New Roman"/>
                <a:cs typeface="Times New Roman"/>
              </a:rPr>
              <a:t>  </a:t>
            </a:r>
            <a:r>
              <a:rPr lang="pt-BR" sz="3600" dirty="0" err="1">
                <a:latin typeface="Times New Roman"/>
                <a:cs typeface="Times New Roman"/>
              </a:rPr>
              <a:t>Aspects</a:t>
            </a:r>
            <a:endParaRPr lang="en-US" sz="3200" dirty="0">
              <a:latin typeface="Times New Roman"/>
            </a:endParaRP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ynamically addition of two </a:t>
            </a:r>
            <a:r>
              <a:rPr lang="en-US" sz="2800" dirty="0">
                <a:latin typeface="Times New Roman"/>
                <a:cs typeface="Times New Roman"/>
              </a:rPr>
              <a:t>atomic models into coupled models to implement the transfer of </a:t>
            </a:r>
            <a:r>
              <a:rPr lang="en-US" sz="2800" dirty="0" smtClean="0">
                <a:latin typeface="Times New Roman"/>
                <a:cs typeface="Times New Roman"/>
              </a:rPr>
              <a:t>information </a:t>
            </a:r>
            <a:r>
              <a:rPr lang="en-US" sz="2800" dirty="0">
                <a:latin typeface="Times New Roman"/>
                <a:cs typeface="Times New Roman"/>
              </a:rPr>
              <a:t>between levels of abstraction </a:t>
            </a:r>
            <a:r>
              <a:rPr lang="en-US" sz="2800" dirty="0" smtClean="0">
                <a:latin typeface="Times New Roman"/>
                <a:cs typeface="Times New Roman"/>
              </a:rPr>
              <a:t>: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i="1" dirty="0">
                <a:latin typeface="Times New Roman"/>
                <a:cs typeface="Times New Roman"/>
              </a:rPr>
              <a:t>DAM (Downward Atomic Model</a:t>
            </a:r>
            <a:r>
              <a:rPr lang="en-US" sz="2800" i="1" dirty="0" smtClean="0">
                <a:latin typeface="Times New Roman"/>
                <a:cs typeface="Times New Roman"/>
              </a:rPr>
              <a:t>)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and </a:t>
            </a: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i="1" dirty="0">
                <a:latin typeface="Times New Roman"/>
                <a:cs typeface="Times New Roman"/>
              </a:rPr>
              <a:t>UAM (Upward Atomic </a:t>
            </a:r>
            <a:r>
              <a:rPr lang="en-US" sz="2800" i="1" dirty="0" smtClean="0">
                <a:latin typeface="Times New Roman"/>
                <a:cs typeface="Times New Roman"/>
              </a:rPr>
              <a:t>Model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429000"/>
            <a:ext cx="5796136" cy="247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pt-BR" sz="3600" dirty="0" err="1" smtClean="0">
                <a:latin typeface="Times New Roman"/>
                <a:cs typeface="Times New Roman"/>
              </a:rPr>
              <a:t>Abstraction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and</a:t>
            </a:r>
            <a:r>
              <a:rPr lang="pt-BR" sz="3600" dirty="0" smtClean="0">
                <a:latin typeface="Times New Roman"/>
                <a:cs typeface="Times New Roman"/>
              </a:rPr>
              <a:t> time </a:t>
            </a:r>
            <a:r>
              <a:rPr lang="pt-BR" sz="3600" dirty="0" err="1" smtClean="0">
                <a:latin typeface="Times New Roman"/>
                <a:cs typeface="Times New Roman"/>
              </a:rPr>
              <a:t>hierarchies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</a:rPr>
              <a:t>into</a:t>
            </a:r>
            <a:r>
              <a:rPr lang="pt-BR" sz="3600" dirty="0">
                <a:latin typeface="Times New Roman"/>
                <a:cs typeface="Times New Roman"/>
              </a:rPr>
              <a:t> SES </a:t>
            </a:r>
            <a:r>
              <a:rPr lang="pt-BR" sz="3600" dirty="0" err="1">
                <a:latin typeface="Times New Roman"/>
                <a:cs typeface="Times New Roman"/>
              </a:rPr>
              <a:t>and</a:t>
            </a:r>
            <a:r>
              <a:rPr lang="pt-BR" sz="3600" dirty="0">
                <a:latin typeface="Times New Roman"/>
                <a:cs typeface="Times New Roman"/>
              </a:rPr>
              <a:t> DEVS  : </a:t>
            </a:r>
            <a:r>
              <a:rPr lang="pt-BR" sz="3600" dirty="0" err="1" smtClean="0">
                <a:latin typeface="Times New Roman"/>
                <a:cs typeface="Times New Roman"/>
              </a:rPr>
              <a:t>Simulation</a:t>
            </a:r>
            <a:r>
              <a:rPr lang="pt-BR" sz="3600" dirty="0" smtClean="0">
                <a:latin typeface="Times New Roman"/>
                <a:cs typeface="Times New Roman"/>
              </a:rPr>
              <a:t>  </a:t>
            </a:r>
            <a:r>
              <a:rPr lang="pt-BR" sz="3600" dirty="0" err="1" smtClean="0">
                <a:latin typeface="Times New Roman"/>
                <a:cs typeface="Times New Roman"/>
              </a:rPr>
              <a:t>Aspects</a:t>
            </a:r>
            <a:endParaRPr lang="pt-BR" sz="3600" dirty="0" smtClean="0">
              <a:latin typeface="Times New Roman"/>
              <a:cs typeface="Times New Roman"/>
            </a:endParaRPr>
          </a:p>
          <a:p>
            <a:pPr algn="ctr"/>
            <a:endParaRPr lang="en-US" sz="3200" dirty="0" smtClean="0">
              <a:latin typeface="Times New Roman"/>
            </a:endParaRPr>
          </a:p>
          <a:p>
            <a:pPr marL="514350" indent="-514350">
              <a:buFont typeface="Wingdings" charset="2"/>
              <a:buChar char="Ø"/>
            </a:pPr>
            <a:r>
              <a:rPr lang="fr-FR" sz="2800" dirty="0" smtClean="0">
                <a:latin typeface="Times New Roman"/>
              </a:rPr>
              <a:t>The </a:t>
            </a:r>
            <a:r>
              <a:rPr lang="fr-FR" sz="2800" dirty="0" err="1" smtClean="0">
                <a:latin typeface="Times New Roman"/>
              </a:rPr>
              <a:t>transfer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functions</a:t>
            </a:r>
            <a:r>
              <a:rPr lang="fr-FR" sz="2800" dirty="0" smtClean="0">
                <a:latin typeface="Times New Roman"/>
              </a:rPr>
              <a:t> are </a:t>
            </a:r>
            <a:r>
              <a:rPr lang="fr-FR" sz="2800" dirty="0" err="1" smtClean="0">
                <a:latin typeface="Times New Roman"/>
              </a:rPr>
              <a:t>associated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with</a:t>
            </a:r>
            <a:r>
              <a:rPr lang="fr-FR" sz="2800" dirty="0" smtClean="0">
                <a:latin typeface="Times New Roman"/>
              </a:rPr>
              <a:t> the UAM and DAM </a:t>
            </a:r>
            <a:r>
              <a:rPr lang="fr-FR" sz="2800" dirty="0" err="1" smtClean="0">
                <a:latin typeface="Times New Roman"/>
              </a:rPr>
              <a:t>atomic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models</a:t>
            </a:r>
            <a:r>
              <a:rPr lang="fr-FR" sz="2800" dirty="0" smtClean="0">
                <a:latin typeface="Times New Roman"/>
              </a:rPr>
              <a:t>. </a:t>
            </a:r>
          </a:p>
          <a:p>
            <a:pPr marL="514350" indent="-514350">
              <a:buFont typeface="Wingdings" charset="2"/>
              <a:buChar char="Ø"/>
            </a:pPr>
            <a:r>
              <a:rPr lang="fr-FR" sz="2800" dirty="0" err="1" smtClean="0">
                <a:latin typeface="Times New Roman"/>
              </a:rPr>
              <a:t>Concerning</a:t>
            </a:r>
            <a:r>
              <a:rPr lang="fr-FR" sz="2800" dirty="0" smtClean="0">
                <a:latin typeface="Times New Roman"/>
              </a:rPr>
              <a:t> DAM: the  </a:t>
            </a:r>
            <a:r>
              <a:rPr lang="fr-FR" sz="2800" dirty="0" err="1" smtClean="0">
                <a:latin typeface="Times New Roman"/>
              </a:rPr>
              <a:t>transfer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function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is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executed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each</a:t>
            </a:r>
            <a:r>
              <a:rPr lang="fr-FR" sz="2800" dirty="0" smtClean="0">
                <a:latin typeface="Times New Roman"/>
              </a:rPr>
              <a:t> time an input </a:t>
            </a:r>
            <a:r>
              <a:rPr lang="fr-FR" sz="2800" dirty="0" err="1" smtClean="0">
                <a:latin typeface="Times New Roman"/>
              </a:rPr>
              <a:t>event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is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received</a:t>
            </a:r>
            <a:r>
              <a:rPr lang="fr-FR" sz="2800" dirty="0" smtClean="0">
                <a:latin typeface="Times New Roman"/>
              </a:rPr>
              <a:t> on the input of the DMA </a:t>
            </a:r>
            <a:r>
              <a:rPr lang="fr-FR" sz="2800" dirty="0" err="1" smtClean="0">
                <a:latin typeface="Times New Roman"/>
              </a:rPr>
              <a:t>using</a:t>
            </a:r>
            <a:r>
              <a:rPr lang="fr-FR" sz="2800" dirty="0" smtClean="0">
                <a:latin typeface="Times New Roman"/>
              </a:rPr>
              <a:t> an </a:t>
            </a:r>
            <a:r>
              <a:rPr lang="fr-FR" sz="2800" dirty="0" err="1" smtClean="0">
                <a:latin typeface="Times New Roman"/>
              </a:rPr>
              <a:t>external</a:t>
            </a:r>
            <a:r>
              <a:rPr lang="fr-FR" sz="2800" dirty="0" smtClean="0">
                <a:latin typeface="Times New Roman"/>
              </a:rPr>
              <a:t> transition and output </a:t>
            </a:r>
            <a:r>
              <a:rPr lang="fr-FR" sz="2800" dirty="0" err="1" smtClean="0">
                <a:latin typeface="Times New Roman"/>
              </a:rPr>
              <a:t>events</a:t>
            </a:r>
            <a:r>
              <a:rPr lang="fr-FR" sz="2800" dirty="0" smtClean="0">
                <a:latin typeface="Times New Roman"/>
              </a:rPr>
              <a:t> on </a:t>
            </a:r>
            <a:r>
              <a:rPr lang="fr-FR" sz="2800" dirty="0" err="1" smtClean="0">
                <a:latin typeface="Times New Roman"/>
              </a:rPr>
              <a:t>each</a:t>
            </a:r>
            <a:r>
              <a:rPr lang="fr-FR" sz="2800" dirty="0" smtClean="0">
                <a:latin typeface="Times New Roman"/>
              </a:rPr>
              <a:t> one of the output ports of the DAM are </a:t>
            </a:r>
            <a:r>
              <a:rPr lang="fr-FR" sz="2800" dirty="0" err="1" smtClean="0">
                <a:latin typeface="Times New Roman"/>
              </a:rPr>
              <a:t>generated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according</a:t>
            </a:r>
            <a:r>
              <a:rPr lang="fr-FR" sz="2800" dirty="0" smtClean="0">
                <a:latin typeface="Times New Roman"/>
              </a:rPr>
              <a:t> to the </a:t>
            </a:r>
            <a:r>
              <a:rPr lang="fr-FR" sz="2800" dirty="0" err="1" smtClean="0">
                <a:latin typeface="Times New Roman"/>
              </a:rPr>
              <a:t>transfer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function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immediately</a:t>
            </a:r>
            <a:r>
              <a:rPr lang="fr-FR" sz="2800" dirty="0" smtClean="0">
                <a:latin typeface="Times New Roman"/>
              </a:rPr>
              <a:t> (time </a:t>
            </a:r>
            <a:r>
              <a:rPr lang="fr-FR" sz="2800" dirty="0" err="1" smtClean="0">
                <a:latin typeface="Times New Roman"/>
              </a:rPr>
              <a:t>advance</a:t>
            </a:r>
            <a:r>
              <a:rPr lang="fr-FR" sz="2800" dirty="0" smtClean="0">
                <a:latin typeface="Times New Roman"/>
              </a:rPr>
              <a:t> = 0).</a:t>
            </a:r>
          </a:p>
          <a:p>
            <a:pPr marL="514350" indent="-514350">
              <a:buFont typeface="Wingdings" charset="2"/>
              <a:buChar char="Ø"/>
            </a:pPr>
            <a:r>
              <a:rPr lang="fr-FR" sz="2800" dirty="0" err="1" smtClean="0">
                <a:latin typeface="Times New Roman"/>
              </a:rPr>
              <a:t>Concerning</a:t>
            </a:r>
            <a:r>
              <a:rPr lang="fr-FR" sz="2800" dirty="0" smtClean="0">
                <a:latin typeface="Times New Roman"/>
              </a:rPr>
              <a:t> UAM: the </a:t>
            </a:r>
            <a:r>
              <a:rPr lang="fr-FR" sz="2800" dirty="0" err="1" smtClean="0">
                <a:latin typeface="Times New Roman"/>
              </a:rPr>
              <a:t>transfer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function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is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executed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each</a:t>
            </a:r>
            <a:r>
              <a:rPr lang="fr-FR" sz="2800" dirty="0" smtClean="0">
                <a:latin typeface="Times New Roman"/>
              </a:rPr>
              <a:t> time </a:t>
            </a:r>
            <a:r>
              <a:rPr lang="fr-FR" sz="2800" dirty="0" err="1" smtClean="0">
                <a:latin typeface="Times New Roman"/>
              </a:rPr>
              <a:t>each</a:t>
            </a:r>
            <a:r>
              <a:rPr lang="fr-FR" sz="2800" dirty="0" smtClean="0">
                <a:latin typeface="Times New Roman"/>
              </a:rPr>
              <a:t> input of the UAM model has </a:t>
            </a:r>
            <a:r>
              <a:rPr lang="fr-FR" sz="2800" dirty="0" err="1" smtClean="0">
                <a:latin typeface="Times New Roman"/>
              </a:rPr>
              <a:t>received</a:t>
            </a:r>
            <a:r>
              <a:rPr lang="fr-FR" sz="2800" dirty="0" smtClean="0">
                <a:latin typeface="Times New Roman"/>
              </a:rPr>
              <a:t> an </a:t>
            </a:r>
            <a:r>
              <a:rPr lang="fr-FR" sz="2800" dirty="0" err="1" smtClean="0">
                <a:latin typeface="Times New Roman"/>
              </a:rPr>
              <a:t>event</a:t>
            </a:r>
            <a:r>
              <a:rPr lang="fr-FR" sz="2800" dirty="0" smtClean="0">
                <a:latin typeface="Times New Roman"/>
              </a:rPr>
              <a:t>. As </a:t>
            </a:r>
            <a:r>
              <a:rPr lang="fr-FR" sz="2800" dirty="0" err="1" smtClean="0">
                <a:latin typeface="Times New Roman"/>
              </a:rPr>
              <a:t>soon</a:t>
            </a:r>
            <a:r>
              <a:rPr lang="fr-FR" sz="2800" dirty="0" smtClean="0">
                <a:latin typeface="Times New Roman"/>
              </a:rPr>
              <a:t> as </a:t>
            </a:r>
            <a:r>
              <a:rPr lang="fr-FR" sz="2800" dirty="0" err="1" smtClean="0">
                <a:latin typeface="Times New Roman"/>
              </a:rPr>
              <a:t>this</a:t>
            </a:r>
            <a:r>
              <a:rPr lang="fr-FR" sz="2800" dirty="0" smtClean="0">
                <a:latin typeface="Times New Roman"/>
              </a:rPr>
              <a:t> set of input </a:t>
            </a:r>
            <a:r>
              <a:rPr lang="fr-FR" sz="2800" dirty="0" err="1" smtClean="0">
                <a:latin typeface="Times New Roman"/>
              </a:rPr>
              <a:t>events</a:t>
            </a:r>
            <a:r>
              <a:rPr lang="fr-FR" sz="2800" dirty="0" smtClean="0">
                <a:latin typeface="Times New Roman"/>
              </a:rPr>
              <a:t> has been </a:t>
            </a:r>
            <a:r>
              <a:rPr lang="fr-FR" sz="2800" dirty="0" err="1" smtClean="0">
                <a:latin typeface="Times New Roman"/>
              </a:rPr>
              <a:t>received</a:t>
            </a:r>
            <a:r>
              <a:rPr lang="fr-FR" sz="2800" dirty="0" smtClean="0">
                <a:latin typeface="Times New Roman"/>
              </a:rPr>
              <a:t>, an output </a:t>
            </a:r>
            <a:r>
              <a:rPr lang="fr-FR" sz="2800" dirty="0" err="1" smtClean="0">
                <a:latin typeface="Times New Roman"/>
              </a:rPr>
              <a:t>event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is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generated</a:t>
            </a:r>
            <a:r>
              <a:rPr lang="fr-FR" sz="2800" dirty="0" smtClean="0">
                <a:latin typeface="Times New Roman"/>
              </a:rPr>
              <a:t> on the output port of the UAM model.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pt-BR" sz="3600" dirty="0" err="1" smtClean="0">
                <a:latin typeface="Times New Roman"/>
                <a:cs typeface="Times New Roman"/>
              </a:rPr>
              <a:t>Abstraction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and</a:t>
            </a:r>
            <a:r>
              <a:rPr lang="pt-BR" sz="3600" dirty="0" smtClean="0">
                <a:latin typeface="Times New Roman"/>
                <a:cs typeface="Times New Roman"/>
              </a:rPr>
              <a:t> time </a:t>
            </a:r>
            <a:r>
              <a:rPr lang="pt-BR" sz="3600" dirty="0" err="1" smtClean="0">
                <a:latin typeface="Times New Roman"/>
                <a:cs typeface="Times New Roman"/>
              </a:rPr>
              <a:t>hierarchies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</a:rPr>
              <a:t>into</a:t>
            </a:r>
            <a:r>
              <a:rPr lang="pt-BR" sz="3600" dirty="0">
                <a:latin typeface="Times New Roman"/>
                <a:cs typeface="Times New Roman"/>
              </a:rPr>
              <a:t> SES </a:t>
            </a:r>
            <a:r>
              <a:rPr lang="pt-BR" sz="3600" dirty="0" err="1">
                <a:latin typeface="Times New Roman"/>
                <a:cs typeface="Times New Roman"/>
              </a:rPr>
              <a:t>and</a:t>
            </a:r>
            <a:r>
              <a:rPr lang="pt-BR" sz="3600" dirty="0">
                <a:latin typeface="Times New Roman"/>
                <a:cs typeface="Times New Roman"/>
              </a:rPr>
              <a:t> DEVS  : </a:t>
            </a:r>
            <a:r>
              <a:rPr lang="pt-BR" sz="3600" dirty="0" err="1" smtClean="0">
                <a:latin typeface="Times New Roman"/>
                <a:cs typeface="Times New Roman"/>
              </a:rPr>
              <a:t>Simulation</a:t>
            </a:r>
            <a:r>
              <a:rPr lang="pt-BR" sz="3600" dirty="0" smtClean="0">
                <a:latin typeface="Times New Roman"/>
                <a:cs typeface="Times New Roman"/>
              </a:rPr>
              <a:t>  </a:t>
            </a:r>
            <a:r>
              <a:rPr lang="pt-BR" sz="3600" dirty="0" err="1" smtClean="0">
                <a:latin typeface="Times New Roman"/>
                <a:cs typeface="Times New Roman"/>
              </a:rPr>
              <a:t>Aspects</a:t>
            </a:r>
            <a:endParaRPr lang="en-US" sz="3200" dirty="0" smtClean="0">
              <a:latin typeface="Times New Roman"/>
            </a:endParaRPr>
          </a:p>
          <a:p>
            <a:pPr>
              <a:buFont typeface="Wingdings" charset="2"/>
              <a:buChar char="Ø"/>
            </a:pPr>
            <a:r>
              <a:rPr lang="fr-FR" sz="2800" dirty="0" smtClean="0"/>
              <a:t>The </a:t>
            </a:r>
            <a:r>
              <a:rPr lang="fr-FR" sz="2800" dirty="0" err="1" smtClean="0"/>
              <a:t>timebase</a:t>
            </a:r>
            <a:r>
              <a:rPr lang="fr-FR" sz="2800" dirty="0" smtClean="0"/>
              <a:t> conversion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err="1" smtClean="0"/>
              <a:t>allowing</a:t>
            </a:r>
            <a:r>
              <a:rPr lang="fr-FR" sz="2800" dirty="0" smtClean="0"/>
              <a:t> to go </a:t>
            </a:r>
            <a:r>
              <a:rPr lang="fr-FR" sz="2800" dirty="0" err="1" smtClean="0"/>
              <a:t>from</a:t>
            </a:r>
            <a:r>
              <a:rPr lang="fr-FR" sz="2800" dirty="0" smtClean="0"/>
              <a:t> a </a:t>
            </a:r>
            <a:r>
              <a:rPr lang="fr-FR" sz="2800" dirty="0" err="1" smtClean="0"/>
              <a:t>give</a:t>
            </a:r>
            <a:r>
              <a:rPr lang="fr-FR" sz="2800" dirty="0" smtClean="0"/>
              <a:t> time </a:t>
            </a:r>
            <a:r>
              <a:rPr lang="fr-FR" sz="2800" dirty="0" err="1" smtClean="0"/>
              <a:t>granularity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to a </a:t>
            </a:r>
            <a:r>
              <a:rPr lang="fr-FR" sz="2800" dirty="0" err="1" smtClean="0"/>
              <a:t>finer</a:t>
            </a:r>
            <a:r>
              <a:rPr lang="fr-FR" sz="2800" dirty="0" smtClean="0"/>
              <a:t> one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associated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DAM </a:t>
            </a:r>
            <a:r>
              <a:rPr lang="fr-FR" sz="2800" dirty="0" err="1" smtClean="0"/>
              <a:t>atomic</a:t>
            </a:r>
            <a:r>
              <a:rPr lang="fr-FR" sz="2800" dirty="0" smtClean="0"/>
              <a:t> model. </a:t>
            </a:r>
          </a:p>
          <a:p>
            <a:pPr>
              <a:buFont typeface="Wingdings" charset="2"/>
              <a:buChar char="Ø"/>
            </a:pPr>
            <a:r>
              <a:rPr lang="fr-FR" sz="2800" dirty="0" smtClean="0"/>
              <a:t>The </a:t>
            </a:r>
            <a:r>
              <a:rPr lang="fr-FR" sz="2800" dirty="0" err="1" smtClean="0"/>
              <a:t>timebase</a:t>
            </a:r>
            <a:r>
              <a:rPr lang="fr-FR" sz="2800" dirty="0" smtClean="0"/>
              <a:t> conversion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err="1" smtClean="0"/>
              <a:t>allowing</a:t>
            </a:r>
            <a:r>
              <a:rPr lang="fr-FR" sz="2800" dirty="0" smtClean="0"/>
              <a:t> to go </a:t>
            </a:r>
            <a:r>
              <a:rPr lang="fr-FR" sz="2800" dirty="0" err="1" smtClean="0"/>
              <a:t>from</a:t>
            </a:r>
            <a:r>
              <a:rPr lang="fr-FR" sz="2800" dirty="0" smtClean="0"/>
              <a:t> a </a:t>
            </a:r>
            <a:r>
              <a:rPr lang="fr-FR" sz="2800" dirty="0" err="1" smtClean="0"/>
              <a:t>given</a:t>
            </a:r>
            <a:r>
              <a:rPr lang="fr-FR" sz="2800" dirty="0" smtClean="0"/>
              <a:t> time </a:t>
            </a:r>
            <a:r>
              <a:rPr lang="fr-FR" sz="2800" dirty="0" err="1" smtClean="0"/>
              <a:t>granularity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to a </a:t>
            </a:r>
            <a:r>
              <a:rPr lang="fr-FR" sz="2800" dirty="0" err="1" smtClean="0"/>
              <a:t>coarser</a:t>
            </a:r>
            <a:r>
              <a:rPr lang="fr-FR" sz="2800" dirty="0" smtClean="0"/>
              <a:t> one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associated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UAM </a:t>
            </a:r>
            <a:r>
              <a:rPr lang="fr-FR" sz="2800" dirty="0" err="1" smtClean="0"/>
              <a:t>atomic</a:t>
            </a:r>
            <a:r>
              <a:rPr lang="fr-FR" sz="2800" dirty="0" smtClean="0"/>
              <a:t> model. </a:t>
            </a:r>
          </a:p>
          <a:p>
            <a:pPr>
              <a:buFont typeface="Wingdings" charset="2"/>
              <a:buChar char="Ø"/>
            </a:pPr>
            <a:r>
              <a:rPr lang="fr-FR" sz="2800" dirty="0" smtClean="0"/>
              <a:t>A time </a:t>
            </a:r>
            <a:r>
              <a:rPr lang="fr-FR" sz="2800" dirty="0" err="1" smtClean="0"/>
              <a:t>granularity</a:t>
            </a:r>
            <a:r>
              <a:rPr lang="fr-FR" sz="2800" dirty="0" smtClean="0"/>
              <a:t> </a:t>
            </a:r>
            <a:r>
              <a:rPr lang="fr-FR" sz="2800" dirty="0" err="1" smtClean="0"/>
              <a:t>finer</a:t>
            </a:r>
            <a:r>
              <a:rPr lang="fr-FR" sz="2800" dirty="0" smtClean="0"/>
              <a:t> conversion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expresses how an </a:t>
            </a:r>
            <a:r>
              <a:rPr lang="fr-FR" sz="2800" dirty="0" err="1" smtClean="0"/>
              <a:t>event</a:t>
            </a:r>
            <a:r>
              <a:rPr lang="fr-FR" sz="2800" dirty="0" smtClean="0"/>
              <a:t> message </a:t>
            </a:r>
            <a:r>
              <a:rPr lang="fr-FR" sz="2800" dirty="0" err="1" smtClean="0"/>
              <a:t>received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time t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</a:t>
            </a:r>
            <a:r>
              <a:rPr lang="fr-FR" sz="2800" dirty="0" err="1" smtClean="0"/>
              <a:t>granularity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N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expanded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</a:t>
            </a:r>
            <a:r>
              <a:rPr lang="fr-FR" sz="2800" dirty="0" err="1" smtClean="0"/>
              <a:t>several</a:t>
            </a:r>
            <a:r>
              <a:rPr lang="fr-FR" sz="2800" dirty="0" smtClean="0"/>
              <a:t> </a:t>
            </a:r>
            <a:r>
              <a:rPr lang="fr-FR" sz="2800" dirty="0" err="1" smtClean="0"/>
              <a:t>event</a:t>
            </a:r>
            <a:r>
              <a:rPr lang="fr-FR" sz="2800" dirty="0" smtClean="0"/>
              <a:t> messages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N+1</a:t>
            </a:r>
          </a:p>
          <a:p>
            <a:endParaRPr lang="fr-FR" sz="2800" dirty="0" smtClean="0"/>
          </a:p>
          <a:p>
            <a:pPr>
              <a:buFont typeface="Wingdings" charset="2"/>
              <a:buChar char="Ø"/>
            </a:pPr>
            <a:r>
              <a:rPr lang="fr-FR" sz="2800" dirty="0" smtClean="0"/>
              <a:t>A time </a:t>
            </a:r>
            <a:r>
              <a:rPr lang="fr-FR" sz="2800" dirty="0" err="1" smtClean="0"/>
              <a:t>granularity</a:t>
            </a:r>
            <a:r>
              <a:rPr lang="fr-FR" sz="2800" dirty="0" smtClean="0"/>
              <a:t> </a:t>
            </a:r>
            <a:r>
              <a:rPr lang="fr-FR" sz="2800" dirty="0" err="1" smtClean="0"/>
              <a:t>coarser</a:t>
            </a:r>
            <a:r>
              <a:rPr lang="fr-FR" sz="2800" dirty="0" smtClean="0"/>
              <a:t> conversion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expresses how a set of </a:t>
            </a:r>
            <a:r>
              <a:rPr lang="fr-FR" sz="2800" dirty="0" err="1" smtClean="0"/>
              <a:t>events</a:t>
            </a:r>
            <a:r>
              <a:rPr lang="fr-FR" sz="2800" dirty="0" smtClean="0"/>
              <a:t> </a:t>
            </a:r>
            <a:r>
              <a:rPr lang="fr-FR" sz="2800" dirty="0" err="1" smtClean="0"/>
              <a:t>collected</a:t>
            </a:r>
            <a:r>
              <a:rPr lang="fr-FR" sz="2800" dirty="0" smtClean="0"/>
              <a:t> on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N+1 are </a:t>
            </a:r>
            <a:r>
              <a:rPr lang="fr-FR" sz="2800" dirty="0" err="1" smtClean="0"/>
              <a:t>aggregated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an </a:t>
            </a:r>
            <a:r>
              <a:rPr lang="fr-FR" sz="2800" dirty="0" err="1" smtClean="0"/>
              <a:t>event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N. </a:t>
            </a:r>
          </a:p>
          <a:p>
            <a:pPr>
              <a:buFont typeface="Wingdings" charset="2"/>
              <a:buChar char="Ø"/>
            </a:pPr>
            <a:endParaRPr lang="fr-F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256024"/>
            <a:ext cx="9144000" cy="703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 pitchFamily="18" charset="0"/>
              </a:rPr>
              <a:t>Context of the work: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err="1" smtClean="0">
                <a:latin typeface="Times New Roman"/>
              </a:rPr>
              <a:t>Modeling</a:t>
            </a:r>
            <a:r>
              <a:rPr lang="fr-FR" sz="2800" dirty="0" smtClean="0">
                <a:latin typeface="Times New Roman"/>
              </a:rPr>
              <a:t> and Simulation (M&amp;S) of Systems </a:t>
            </a:r>
            <a:r>
              <a:rPr lang="fr-FR" sz="2800" dirty="0" err="1" smtClean="0">
                <a:latin typeface="Times New Roman"/>
              </a:rPr>
              <a:t>described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according</a:t>
            </a:r>
            <a:r>
              <a:rPr lang="fr-FR" sz="2800" dirty="0" smtClean="0">
                <a:latin typeface="Times New Roman"/>
              </a:rPr>
              <a:t> to </a:t>
            </a:r>
            <a:r>
              <a:rPr lang="fr-FR" sz="2800" dirty="0" err="1" smtClean="0">
                <a:latin typeface="Times New Roman"/>
              </a:rPr>
              <a:t>several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levels</a:t>
            </a:r>
            <a:r>
              <a:rPr lang="fr-FR" sz="2800" dirty="0" smtClean="0">
                <a:latin typeface="Times New Roman"/>
              </a:rPr>
              <a:t> of abstraction </a:t>
            </a:r>
            <a:r>
              <a:rPr lang="fr-FR" sz="2800" dirty="0" err="1" smtClean="0">
                <a:latin typeface="Times New Roman"/>
              </a:rPr>
              <a:t>using</a:t>
            </a:r>
            <a:r>
              <a:rPr lang="fr-FR" sz="2800" dirty="0" smtClean="0">
                <a:latin typeface="Times New Roman"/>
              </a:rPr>
              <a:t> the DEVS </a:t>
            </a:r>
            <a:r>
              <a:rPr lang="fr-FR" sz="2800" dirty="0" err="1" smtClean="0">
                <a:latin typeface="Times New Roman"/>
              </a:rPr>
              <a:t>formalism</a:t>
            </a:r>
            <a:endParaRPr lang="fr-FR" sz="2800" dirty="0" smtClean="0">
              <a:latin typeface="Times New Roman"/>
            </a:endParaRP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err="1" smtClean="0">
                <a:latin typeface="Times New Roman"/>
              </a:rPr>
              <a:t>Representation</a:t>
            </a:r>
            <a:r>
              <a:rPr lang="fr-FR" sz="2800" dirty="0" smtClean="0">
                <a:latin typeface="Times New Roman"/>
              </a:rPr>
              <a:t> of DEVS </a:t>
            </a:r>
            <a:r>
              <a:rPr lang="fr-FR" sz="2800" dirty="0" err="1" smtClean="0">
                <a:latin typeface="Times New Roman"/>
              </a:rPr>
              <a:t>hierarchical</a:t>
            </a:r>
            <a:r>
              <a:rPr lang="fr-FR" sz="2800" dirty="0" smtClean="0">
                <a:latin typeface="Times New Roman"/>
              </a:rPr>
              <a:t> structures : System </a:t>
            </a:r>
            <a:r>
              <a:rPr lang="fr-FR" sz="2800" dirty="0" err="1" smtClean="0">
                <a:latin typeface="Times New Roman"/>
              </a:rPr>
              <a:t>Entity</a:t>
            </a:r>
            <a:r>
              <a:rPr lang="fr-FR" sz="2800" dirty="0" smtClean="0">
                <a:latin typeface="Times New Roman"/>
              </a:rPr>
              <a:t> Structure (SES)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fr-FR" sz="2800" dirty="0" smtClean="0">
              <a:latin typeface="Times New Roman"/>
            </a:endParaRP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64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pt-BR" sz="3600" dirty="0" err="1" smtClean="0">
                <a:latin typeface="Times New Roman"/>
                <a:cs typeface="Times New Roman"/>
              </a:rPr>
              <a:t>Abstraction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and</a:t>
            </a:r>
            <a:r>
              <a:rPr lang="pt-BR" sz="3600" dirty="0" smtClean="0">
                <a:latin typeface="Times New Roman"/>
                <a:cs typeface="Times New Roman"/>
              </a:rPr>
              <a:t> time </a:t>
            </a:r>
            <a:r>
              <a:rPr lang="pt-BR" sz="3600" dirty="0" err="1" smtClean="0">
                <a:latin typeface="Times New Roman"/>
                <a:cs typeface="Times New Roman"/>
              </a:rPr>
              <a:t>hierarchies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</a:rPr>
              <a:t>into</a:t>
            </a:r>
            <a:r>
              <a:rPr lang="pt-BR" sz="3600" dirty="0">
                <a:latin typeface="Times New Roman"/>
                <a:cs typeface="Times New Roman"/>
              </a:rPr>
              <a:t> SES </a:t>
            </a:r>
            <a:r>
              <a:rPr lang="pt-BR" sz="3600" dirty="0" err="1">
                <a:latin typeface="Times New Roman"/>
                <a:cs typeface="Times New Roman"/>
              </a:rPr>
              <a:t>and</a:t>
            </a:r>
            <a:r>
              <a:rPr lang="pt-BR" sz="3600" dirty="0">
                <a:latin typeface="Times New Roman"/>
                <a:cs typeface="Times New Roman"/>
              </a:rPr>
              <a:t> DEVS  : </a:t>
            </a:r>
            <a:r>
              <a:rPr lang="pt-BR" sz="3600" dirty="0" err="1" smtClean="0">
                <a:latin typeface="Times New Roman"/>
                <a:cs typeface="Times New Roman"/>
              </a:rPr>
              <a:t>Simulation</a:t>
            </a:r>
            <a:r>
              <a:rPr lang="pt-BR" sz="3600" dirty="0" smtClean="0">
                <a:latin typeface="Times New Roman"/>
                <a:cs typeface="Times New Roman"/>
              </a:rPr>
              <a:t>  </a:t>
            </a:r>
            <a:r>
              <a:rPr lang="pt-BR" sz="3600" dirty="0" err="1" smtClean="0">
                <a:latin typeface="Times New Roman"/>
                <a:cs typeface="Times New Roman"/>
              </a:rPr>
              <a:t>Aspects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Example</a:t>
            </a:r>
            <a:endParaRPr lang="en-US" sz="3200" dirty="0" smtClean="0">
              <a:latin typeface="Times New Roman"/>
            </a:endParaRPr>
          </a:p>
          <a:p>
            <a:pPr>
              <a:buFont typeface="Wingdings" charset="2"/>
              <a:buChar char="Ø"/>
            </a:pPr>
            <a:r>
              <a:rPr lang="fr-FR" sz="2800" dirty="0" smtClean="0">
                <a:latin typeface="Times New Roman"/>
                <a:cs typeface="Times New Roman"/>
              </a:rPr>
              <a:t>For the DAM : as </a:t>
            </a:r>
            <a:r>
              <a:rPr lang="fr-FR" sz="2800" dirty="0" err="1" smtClean="0">
                <a:latin typeface="Times New Roman"/>
                <a:cs typeface="Times New Roman"/>
              </a:rPr>
              <a:t>soon</a:t>
            </a:r>
            <a:r>
              <a:rPr lang="fr-FR" sz="2800" dirty="0" smtClean="0">
                <a:latin typeface="Times New Roman"/>
                <a:cs typeface="Times New Roman"/>
              </a:rPr>
              <a:t> as an </a:t>
            </a:r>
            <a:r>
              <a:rPr lang="fr-FR" sz="2800" dirty="0" err="1" smtClean="0">
                <a:latin typeface="Times New Roman"/>
                <a:cs typeface="Times New Roman"/>
              </a:rPr>
              <a:t>event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is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arriving</a:t>
            </a:r>
            <a:r>
              <a:rPr lang="fr-FR" sz="2800" dirty="0" smtClean="0">
                <a:latin typeface="Times New Roman"/>
                <a:cs typeface="Times New Roman"/>
              </a:rPr>
              <a:t> as input of the model </a:t>
            </a:r>
            <a:r>
              <a:rPr lang="fr-FR" sz="2800" dirty="0" err="1" smtClean="0">
                <a:latin typeface="Times New Roman"/>
                <a:cs typeface="Times New Roman"/>
              </a:rPr>
              <a:t>at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level</a:t>
            </a:r>
            <a:r>
              <a:rPr lang="fr-FR" sz="2800" dirty="0" smtClean="0">
                <a:latin typeface="Times New Roman"/>
                <a:cs typeface="Times New Roman"/>
              </a:rPr>
              <a:t> N let </a:t>
            </a:r>
            <a:r>
              <a:rPr lang="fr-FR" sz="2800" dirty="0" err="1" smtClean="0">
                <a:latin typeface="Times New Roman"/>
                <a:cs typeface="Times New Roman"/>
              </a:rPr>
              <a:t>say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at</a:t>
            </a:r>
            <a:r>
              <a:rPr lang="fr-FR" sz="2800" dirty="0" smtClean="0">
                <a:latin typeface="Times New Roman"/>
                <a:cs typeface="Times New Roman"/>
              </a:rPr>
              <a:t> time t on the </a:t>
            </a:r>
            <a:r>
              <a:rPr lang="fr-FR" sz="2800" dirty="0" err="1" smtClean="0">
                <a:latin typeface="Times New Roman"/>
                <a:cs typeface="Times New Roman"/>
              </a:rPr>
              <a:t>timebase</a:t>
            </a:r>
            <a:r>
              <a:rPr lang="fr-FR" sz="2800" dirty="0" smtClean="0">
                <a:latin typeface="Times New Roman"/>
                <a:cs typeface="Times New Roman"/>
              </a:rPr>
              <a:t> Day, the time </a:t>
            </a:r>
            <a:r>
              <a:rPr lang="fr-FR" sz="2800" dirty="0" err="1" smtClean="0">
                <a:latin typeface="Times New Roman"/>
                <a:cs typeface="Times New Roman"/>
              </a:rPr>
              <a:t>granularity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finer</a:t>
            </a:r>
            <a:r>
              <a:rPr lang="fr-FR" sz="2800" dirty="0" smtClean="0">
                <a:latin typeface="Times New Roman"/>
                <a:cs typeface="Times New Roman"/>
              </a:rPr>
              <a:t> conversion </a:t>
            </a:r>
            <a:r>
              <a:rPr lang="fr-FR" sz="2800" dirty="0" err="1" smtClean="0">
                <a:latin typeface="Times New Roman"/>
                <a:cs typeface="Times New Roman"/>
              </a:rPr>
              <a:t>function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associated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with</a:t>
            </a:r>
            <a:r>
              <a:rPr lang="fr-FR" sz="2800" dirty="0" smtClean="0">
                <a:latin typeface="Times New Roman"/>
                <a:cs typeface="Times New Roman"/>
              </a:rPr>
              <a:t> the DAM model </a:t>
            </a:r>
            <a:r>
              <a:rPr lang="fr-FR" sz="2800" dirty="0" err="1" smtClean="0">
                <a:latin typeface="Times New Roman"/>
                <a:cs typeface="Times New Roman"/>
              </a:rPr>
              <a:t>is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activated</a:t>
            </a:r>
            <a:r>
              <a:rPr lang="fr-FR" sz="2800" dirty="0" smtClean="0">
                <a:latin typeface="Times New Roman"/>
                <a:cs typeface="Times New Roman"/>
              </a:rPr>
              <a:t> and </a:t>
            </a:r>
            <a:r>
              <a:rPr lang="fr-FR" sz="2800" dirty="0" err="1" smtClean="0">
                <a:latin typeface="Times New Roman"/>
                <a:cs typeface="Times New Roman"/>
              </a:rPr>
              <a:t>allows</a:t>
            </a:r>
            <a:r>
              <a:rPr lang="fr-FR" sz="2800" dirty="0" smtClean="0">
                <a:latin typeface="Times New Roman"/>
                <a:cs typeface="Times New Roman"/>
              </a:rPr>
              <a:t> to </a:t>
            </a:r>
            <a:r>
              <a:rPr lang="fr-FR" sz="2800" dirty="0" err="1" smtClean="0">
                <a:latin typeface="Times New Roman"/>
                <a:cs typeface="Times New Roman"/>
              </a:rPr>
              <a:t>generated</a:t>
            </a:r>
            <a:r>
              <a:rPr lang="fr-FR" sz="2800" dirty="0" smtClean="0">
                <a:latin typeface="Times New Roman"/>
                <a:cs typeface="Times New Roman"/>
              </a:rPr>
              <a:t> 24 </a:t>
            </a:r>
            <a:r>
              <a:rPr lang="fr-FR" sz="2800" dirty="0" err="1" smtClean="0">
                <a:latin typeface="Times New Roman"/>
                <a:cs typeface="Times New Roman"/>
              </a:rPr>
              <a:t>events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planned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at</a:t>
            </a:r>
            <a:r>
              <a:rPr lang="fr-FR" sz="2800" dirty="0" smtClean="0">
                <a:latin typeface="Times New Roman"/>
                <a:cs typeface="Times New Roman"/>
              </a:rPr>
              <a:t> time t + </a:t>
            </a:r>
            <a:r>
              <a:rPr lang="fr-FR" sz="2800" baseline="-25000" dirty="0" smtClean="0">
                <a:latin typeface="Times New Roman"/>
                <a:cs typeface="Times New Roman"/>
              </a:rPr>
              <a:t>24</a:t>
            </a:r>
            <a:r>
              <a:rPr lang="fr-FR" sz="2800" baseline="30000" dirty="0" smtClean="0">
                <a:latin typeface="Times New Roman"/>
                <a:cs typeface="Times New Roman"/>
              </a:rPr>
              <a:t>1</a:t>
            </a:r>
            <a:r>
              <a:rPr lang="fr-FR" sz="2800" dirty="0" smtClean="0">
                <a:latin typeface="Times New Roman"/>
                <a:cs typeface="Times New Roman"/>
              </a:rPr>
              <a:t> , t + </a:t>
            </a:r>
            <a:r>
              <a:rPr lang="fr-FR" sz="2800" baseline="-25000" dirty="0" smtClean="0">
                <a:latin typeface="Times New Roman"/>
                <a:cs typeface="Times New Roman"/>
              </a:rPr>
              <a:t>24</a:t>
            </a:r>
            <a:r>
              <a:rPr lang="fr-FR" sz="2800" baseline="30000" dirty="0" smtClean="0">
                <a:latin typeface="Times New Roman"/>
                <a:cs typeface="Times New Roman"/>
              </a:rPr>
              <a:t>2</a:t>
            </a:r>
            <a:r>
              <a:rPr lang="fr-FR" sz="2800" dirty="0" smtClean="0">
                <a:latin typeface="Times New Roman"/>
                <a:cs typeface="Times New Roman"/>
              </a:rPr>
              <a:t> , …, t + 1 on the </a:t>
            </a:r>
            <a:r>
              <a:rPr lang="fr-FR" sz="2800" dirty="0" err="1" smtClean="0">
                <a:latin typeface="Times New Roman"/>
                <a:cs typeface="Times New Roman"/>
              </a:rPr>
              <a:t>timebase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latin typeface="Times New Roman"/>
                <a:cs typeface="Times New Roman"/>
              </a:rPr>
              <a:t>Hour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</a:p>
          <a:p>
            <a:endParaRPr lang="fr-FR" sz="2800" dirty="0" smtClean="0"/>
          </a:p>
          <a:p>
            <a:pPr>
              <a:buFont typeface="Wingdings" charset="2"/>
              <a:buChar char="Ø"/>
            </a:pPr>
            <a:r>
              <a:rPr lang="fr-FR" sz="2800" dirty="0" smtClean="0"/>
              <a:t> For the UAM : as </a:t>
            </a:r>
            <a:r>
              <a:rPr lang="fr-FR" sz="2800" dirty="0" err="1" smtClean="0"/>
              <a:t>soon</a:t>
            </a:r>
            <a:r>
              <a:rPr lang="fr-FR" sz="2800" dirty="0" smtClean="0"/>
              <a:t> as 24 </a:t>
            </a:r>
            <a:r>
              <a:rPr lang="fr-FR" sz="2800" dirty="0" err="1" smtClean="0"/>
              <a:t>events</a:t>
            </a:r>
            <a:r>
              <a:rPr lang="fr-FR" sz="2800" dirty="0" smtClean="0"/>
              <a:t> </a:t>
            </a:r>
            <a:r>
              <a:rPr lang="fr-FR" sz="2800" dirty="0" err="1" smtClean="0"/>
              <a:t>collected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inputs of the UAM model on the </a:t>
            </a:r>
            <a:r>
              <a:rPr lang="fr-FR" sz="2800" dirty="0" err="1" smtClean="0"/>
              <a:t>timebase</a:t>
            </a:r>
            <a:r>
              <a:rPr lang="fr-FR" sz="2800" dirty="0" smtClean="0"/>
              <a:t> </a:t>
            </a:r>
            <a:r>
              <a:rPr lang="fr-FR" sz="2800" dirty="0" err="1" smtClean="0"/>
              <a:t>Hour</a:t>
            </a:r>
            <a:r>
              <a:rPr lang="fr-FR" sz="2800" dirty="0" smtClean="0"/>
              <a:t>, the time </a:t>
            </a:r>
            <a:r>
              <a:rPr lang="fr-FR" sz="2800" dirty="0" err="1" smtClean="0"/>
              <a:t>granularity</a:t>
            </a:r>
            <a:r>
              <a:rPr lang="fr-FR" sz="2800" dirty="0" smtClean="0"/>
              <a:t> </a:t>
            </a:r>
            <a:r>
              <a:rPr lang="fr-FR" sz="2800" dirty="0" err="1" smtClean="0"/>
              <a:t>coarser</a:t>
            </a:r>
            <a:r>
              <a:rPr lang="fr-FR" sz="2800" dirty="0" smtClean="0"/>
              <a:t> conversion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activated</a:t>
            </a:r>
            <a:r>
              <a:rPr lang="fr-FR" sz="2800" dirty="0" smtClean="0"/>
              <a:t> and </a:t>
            </a:r>
            <a:r>
              <a:rPr lang="fr-FR" sz="2800" dirty="0" err="1" smtClean="0"/>
              <a:t>allows</a:t>
            </a:r>
            <a:r>
              <a:rPr lang="fr-FR" sz="2800" dirty="0" smtClean="0"/>
              <a:t> to </a:t>
            </a:r>
            <a:r>
              <a:rPr lang="fr-FR" sz="2800" dirty="0" err="1" smtClean="0"/>
              <a:t>aggregate</a:t>
            </a:r>
            <a:r>
              <a:rPr lang="fr-FR" sz="2800" dirty="0" smtClean="0"/>
              <a:t> the 24 </a:t>
            </a:r>
            <a:r>
              <a:rPr lang="fr-FR" sz="2800" dirty="0" err="1" smtClean="0"/>
              <a:t>events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one </a:t>
            </a:r>
            <a:r>
              <a:rPr lang="fr-FR" sz="2800" dirty="0" err="1" smtClean="0"/>
              <a:t>event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time t on the </a:t>
            </a:r>
            <a:r>
              <a:rPr lang="fr-FR" sz="2800" dirty="0" err="1" smtClean="0"/>
              <a:t>timebase</a:t>
            </a:r>
            <a:r>
              <a:rPr lang="fr-FR" sz="2800" dirty="0" smtClean="0"/>
              <a:t> Day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N.</a:t>
            </a:r>
            <a:endParaRPr lang="fr-F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pt-BR" sz="3600" dirty="0" err="1" smtClean="0">
                <a:latin typeface="Times New Roman"/>
                <a:cs typeface="Times New Roman"/>
              </a:rPr>
              <a:t>Abstraction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hierarchy</a:t>
            </a:r>
            <a:r>
              <a:rPr lang="pt-BR" sz="3600" dirty="0" smtClean="0">
                <a:latin typeface="Times New Roman"/>
                <a:cs typeface="Times New Roman"/>
              </a:rPr>
              <a:t> </a:t>
            </a:r>
            <a:r>
              <a:rPr lang="pt-BR" sz="3600" dirty="0" err="1" smtClean="0">
                <a:latin typeface="Times New Roman"/>
                <a:cs typeface="Times New Roman"/>
              </a:rPr>
              <a:t>into</a:t>
            </a:r>
            <a:r>
              <a:rPr lang="pt-BR" sz="3600" dirty="0" smtClean="0">
                <a:latin typeface="Times New Roman"/>
                <a:cs typeface="Times New Roman"/>
              </a:rPr>
              <a:t> SES </a:t>
            </a:r>
            <a:r>
              <a:rPr lang="pt-BR" sz="3600" dirty="0" err="1" smtClean="0">
                <a:latin typeface="Times New Roman"/>
                <a:cs typeface="Times New Roman"/>
              </a:rPr>
              <a:t>and</a:t>
            </a:r>
            <a:r>
              <a:rPr lang="pt-BR" sz="3600" dirty="0" smtClean="0">
                <a:latin typeface="Times New Roman"/>
                <a:cs typeface="Times New Roman"/>
              </a:rPr>
              <a:t> DEVS  : </a:t>
            </a:r>
            <a:r>
              <a:rPr lang="pt-BR" sz="3600" dirty="0" err="1" smtClean="0">
                <a:latin typeface="Times New Roman"/>
                <a:cs typeface="Times New Roman"/>
              </a:rPr>
              <a:t>Simulation</a:t>
            </a:r>
            <a:r>
              <a:rPr lang="pt-BR" sz="3600" dirty="0" smtClean="0">
                <a:latin typeface="Times New Roman"/>
                <a:cs typeface="Times New Roman"/>
              </a:rPr>
              <a:t>  </a:t>
            </a:r>
            <a:r>
              <a:rPr lang="pt-BR" sz="3600" dirty="0" err="1" smtClean="0">
                <a:latin typeface="Times New Roman"/>
                <a:cs typeface="Times New Roman"/>
              </a:rPr>
              <a:t>Aspects</a:t>
            </a:r>
            <a:endParaRPr lang="pt-BR" sz="3600" dirty="0" smtClean="0">
              <a:latin typeface="Times New Roman"/>
              <a:cs typeface="Times New Roman"/>
            </a:endParaRPr>
          </a:p>
          <a:p>
            <a:pPr algn="ctr"/>
            <a:endParaRPr lang="en-US" sz="3200" dirty="0" smtClean="0">
              <a:latin typeface="Times New Roman"/>
            </a:endParaRPr>
          </a:p>
          <a:p>
            <a:pPr marL="514350" indent="-514350">
              <a:buFont typeface="Wingdings" charset="2"/>
              <a:buChar char="Ø"/>
            </a:pPr>
            <a:r>
              <a:rPr lang="fr-FR" sz="2800" dirty="0" smtClean="0">
                <a:latin typeface="Times New Roman"/>
              </a:rPr>
              <a:t>The introduction of the </a:t>
            </a:r>
            <a:r>
              <a:rPr lang="fr-FR" sz="2800" dirty="0" err="1" smtClean="0">
                <a:latin typeface="Times New Roman"/>
              </a:rPr>
              <a:t>two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kinds</a:t>
            </a:r>
            <a:r>
              <a:rPr lang="fr-FR" sz="2800" dirty="0" smtClean="0">
                <a:latin typeface="Times New Roman"/>
              </a:rPr>
              <a:t> of </a:t>
            </a:r>
            <a:r>
              <a:rPr lang="fr-FR" sz="2800" dirty="0" err="1" smtClean="0">
                <a:latin typeface="Times New Roman"/>
              </a:rPr>
              <a:t>atomic</a:t>
            </a:r>
            <a:r>
              <a:rPr lang="fr-FR" sz="2800" dirty="0" smtClean="0">
                <a:latin typeface="Times New Roman"/>
              </a:rPr>
              <a:t> model DAM and UAM </a:t>
            </a:r>
            <a:r>
              <a:rPr lang="fr-FR" sz="2800" dirty="0" err="1" smtClean="0">
                <a:latin typeface="Times New Roman"/>
              </a:rPr>
              <a:t>allows</a:t>
            </a:r>
            <a:r>
              <a:rPr lang="fr-FR" sz="2800" dirty="0" smtClean="0">
                <a:latin typeface="Times New Roman"/>
              </a:rPr>
              <a:t> to use the </a:t>
            </a:r>
            <a:r>
              <a:rPr lang="fr-FR" sz="2800" dirty="0" err="1" smtClean="0">
                <a:latin typeface="Times New Roman"/>
              </a:rPr>
              <a:t>classical</a:t>
            </a:r>
            <a:r>
              <a:rPr lang="fr-FR" sz="2800" dirty="0" smtClean="0">
                <a:latin typeface="Times New Roman"/>
              </a:rPr>
              <a:t> abstract simulator concepts </a:t>
            </a:r>
            <a:r>
              <a:rPr lang="fr-FR" sz="2800" dirty="0" err="1" smtClean="0">
                <a:latin typeface="Times New Roman"/>
              </a:rPr>
              <a:t>when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performing</a:t>
            </a:r>
            <a:r>
              <a:rPr lang="fr-FR" sz="2800" dirty="0" smtClean="0">
                <a:latin typeface="Times New Roman"/>
              </a:rPr>
              <a:t> simulation of </a:t>
            </a:r>
            <a:r>
              <a:rPr lang="fr-FR" sz="2800" dirty="0" err="1" smtClean="0">
                <a:latin typeface="Times New Roman"/>
              </a:rPr>
              <a:t>models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through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several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levels</a:t>
            </a:r>
            <a:r>
              <a:rPr lang="fr-FR" sz="2800" dirty="0" smtClean="0">
                <a:latin typeface="Times New Roman"/>
              </a:rPr>
              <a:t> of abstraction or </a:t>
            </a:r>
            <a:r>
              <a:rPr lang="fr-FR" sz="2800" dirty="0" err="1" smtClean="0">
                <a:latin typeface="Times New Roman"/>
              </a:rPr>
              <a:t>granularity</a:t>
            </a:r>
            <a:r>
              <a:rPr lang="fr-FR" sz="2800" dirty="0" smtClean="0">
                <a:latin typeface="Times New Roman"/>
              </a:rPr>
              <a:t> </a:t>
            </a:r>
          </a:p>
          <a:p>
            <a:pPr marL="514350" indent="-514350">
              <a:buFont typeface="Wingdings" charset="2"/>
              <a:buChar char="Ø"/>
            </a:pPr>
            <a:endParaRPr lang="fr-FR" sz="2800" dirty="0" smtClean="0"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304800"/>
            <a:ext cx="91439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000" dirty="0" smtClean="0">
                <a:latin typeface="Times New Roman"/>
                <a:cs typeface="Times New Roman" pitchFamily="18" charset="0"/>
              </a:rPr>
              <a:t>Outline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Abstraction and time  hierarchies, SES &amp; DEVS </a:t>
            </a:r>
            <a:endParaRPr lang="en-US" sz="3200" dirty="0"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 err="1" smtClean="0">
                <a:latin typeface="Times New Roman"/>
                <a:cs typeface="Times New Roman"/>
              </a:rPr>
              <a:t>Abstraction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and</a:t>
            </a:r>
            <a:r>
              <a:rPr lang="pt-BR" sz="3200" dirty="0" smtClean="0">
                <a:latin typeface="Times New Roman"/>
                <a:cs typeface="Times New Roman"/>
              </a:rPr>
              <a:t> time  </a:t>
            </a:r>
            <a:r>
              <a:rPr lang="pt-BR" sz="3200" dirty="0" err="1" smtClean="0">
                <a:latin typeface="Times New Roman"/>
                <a:cs typeface="Times New Roman"/>
              </a:rPr>
              <a:t>hierarcies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into</a:t>
            </a:r>
            <a:r>
              <a:rPr lang="pt-BR" sz="3200" dirty="0" smtClean="0">
                <a:latin typeface="Times New Roman"/>
                <a:cs typeface="Times New Roman"/>
              </a:rPr>
              <a:t> SES &amp; DEVS:</a:t>
            </a:r>
          </a:p>
          <a:p>
            <a:pPr marL="971550" lvl="1" indent="-514350">
              <a:lnSpc>
                <a:spcPct val="150000"/>
              </a:lnSpc>
            </a:pPr>
            <a:r>
              <a:rPr lang="pt-BR" sz="3200" dirty="0" smtClean="0">
                <a:latin typeface="Times New Roman"/>
                <a:cs typeface="Times New Roman"/>
              </a:rPr>
              <a:t>. </a:t>
            </a:r>
            <a:r>
              <a:rPr lang="pt-BR" sz="3200" dirty="0" err="1" smtClean="0">
                <a:latin typeface="Times New Roman"/>
                <a:cs typeface="Times New Roman"/>
              </a:rPr>
              <a:t>Modeling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 smtClean="0">
              <a:latin typeface="Times New Roman"/>
              <a:cs typeface="Times New Roman"/>
            </a:endParaRPr>
          </a:p>
          <a:p>
            <a:pPr marL="971550" lvl="1" indent="-514350">
              <a:lnSpc>
                <a:spcPct val="150000"/>
              </a:lnSpc>
            </a:pPr>
            <a:r>
              <a:rPr lang="pt-BR" sz="3200" dirty="0" smtClean="0">
                <a:latin typeface="Times New Roman"/>
                <a:cs typeface="Times New Roman"/>
              </a:rPr>
              <a:t>. </a:t>
            </a:r>
            <a:r>
              <a:rPr lang="pt-BR" sz="3200" dirty="0" err="1" smtClean="0">
                <a:latin typeface="Times New Roman"/>
                <a:cs typeface="Times New Roman"/>
              </a:rPr>
              <a:t>Simulation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Implementation</a:t>
            </a:r>
            <a:endParaRPr lang="en-US" sz="3200" dirty="0" smtClean="0"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Case Study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Conclusion </a:t>
            </a:r>
            <a:endParaRPr lang="en-US" sz="3200" dirty="0" smtClean="0">
              <a:latin typeface="Times New Roman"/>
            </a:endParaRPr>
          </a:p>
          <a:p>
            <a:endParaRPr lang="en-US" sz="3200" dirty="0" smtClean="0">
              <a:latin typeface="Times New Roman"/>
            </a:endParaRPr>
          </a:p>
          <a:p>
            <a:endParaRPr lang="en-US" sz="3200" dirty="0"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439" y="-228600"/>
            <a:ext cx="77724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Implementation :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DEVSimPy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  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787674" y="2852602"/>
            <a:ext cx="3786187" cy="400099"/>
          </a:xfrm>
          <a:prstGeom prst="rect">
            <a:avLst/>
          </a:prstGeom>
          <a:gradFill rotWithShape="1">
            <a:gsLst>
              <a:gs pos="0">
                <a:srgbClr val="FFFFA5"/>
              </a:gs>
              <a:gs pos="35001">
                <a:srgbClr val="FFFFBF"/>
              </a:gs>
              <a:gs pos="100000">
                <a:srgbClr val="FFFFE4"/>
              </a:gs>
            </a:gsLst>
            <a:lin ang="16200000" scaled="1"/>
          </a:gradFill>
          <a:ln w="9525">
            <a:solidFill>
              <a:srgbClr val="E9D57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40458C"/>
                </a:solidFill>
              </a:rPr>
              <a:t>Object </a:t>
            </a:r>
            <a:r>
              <a:rPr lang="fr-FR" sz="2000" dirty="0" err="1">
                <a:solidFill>
                  <a:srgbClr val="40458C"/>
                </a:solidFill>
              </a:rPr>
              <a:t>oriented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dirty="0" err="1">
                <a:solidFill>
                  <a:srgbClr val="40458C"/>
                </a:solidFill>
              </a:rPr>
              <a:t>framework</a:t>
            </a:r>
            <a:endParaRPr lang="fr-FR" sz="2000" dirty="0">
              <a:solidFill>
                <a:srgbClr val="40458C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285875" y="5643971"/>
            <a:ext cx="3214688" cy="1015653"/>
          </a:xfrm>
          <a:prstGeom prst="rect">
            <a:avLst/>
          </a:prstGeom>
          <a:gradFill rotWithShape="1">
            <a:gsLst>
              <a:gs pos="0">
                <a:srgbClr val="FFFFA5"/>
              </a:gs>
              <a:gs pos="35001">
                <a:srgbClr val="FFFFBF"/>
              </a:gs>
              <a:gs pos="100000">
                <a:srgbClr val="FFFFE4"/>
              </a:gs>
            </a:gsLst>
            <a:lin ang="16200000" scaled="1"/>
          </a:gradFill>
          <a:ln w="9525">
            <a:solidFill>
              <a:srgbClr val="E9D57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dirty="0" err="1">
                <a:solidFill>
                  <a:srgbClr val="40458C"/>
                </a:solidFill>
              </a:rPr>
              <a:t>Environment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dirty="0" err="1">
                <a:solidFill>
                  <a:srgbClr val="40458C"/>
                </a:solidFill>
              </a:rPr>
              <a:t>provides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b="1" dirty="0">
                <a:solidFill>
                  <a:srgbClr val="40458C"/>
                </a:solidFill>
              </a:rPr>
              <a:t>a </a:t>
            </a:r>
            <a:r>
              <a:rPr lang="fr-FR" sz="2000" b="1" dirty="0" err="1">
                <a:solidFill>
                  <a:srgbClr val="40458C"/>
                </a:solidFill>
              </a:rPr>
              <a:t>user-friendy</a:t>
            </a:r>
            <a:r>
              <a:rPr lang="fr-FR" sz="2000" b="1" dirty="0">
                <a:solidFill>
                  <a:srgbClr val="40458C"/>
                </a:solidFill>
              </a:rPr>
              <a:t> interface</a:t>
            </a:r>
            <a:r>
              <a:rPr lang="fr-FR" sz="2000" dirty="0">
                <a:solidFill>
                  <a:srgbClr val="40458C"/>
                </a:solidFill>
              </a:rPr>
              <a:t> for </a:t>
            </a:r>
            <a:r>
              <a:rPr lang="fr-FR" sz="2000" dirty="0" err="1">
                <a:solidFill>
                  <a:srgbClr val="40458C"/>
                </a:solidFill>
              </a:rPr>
              <a:t>creating</a:t>
            </a:r>
            <a:r>
              <a:rPr lang="fr-FR" sz="2000" dirty="0">
                <a:solidFill>
                  <a:srgbClr val="40458C"/>
                </a:solidFill>
              </a:rPr>
              <a:t> DEVS </a:t>
            </a:r>
            <a:r>
              <a:rPr lang="fr-FR" sz="2000" dirty="0" err="1">
                <a:solidFill>
                  <a:srgbClr val="40458C"/>
                </a:solidFill>
              </a:rPr>
              <a:t>models</a:t>
            </a:r>
            <a:endParaRPr lang="fr-FR" sz="2000" dirty="0">
              <a:solidFill>
                <a:srgbClr val="40458C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43438" y="5516608"/>
            <a:ext cx="4035198" cy="707876"/>
          </a:xfrm>
          <a:prstGeom prst="rect">
            <a:avLst/>
          </a:prstGeom>
          <a:gradFill rotWithShape="1">
            <a:gsLst>
              <a:gs pos="0">
                <a:srgbClr val="FFFFA5"/>
              </a:gs>
              <a:gs pos="35001">
                <a:srgbClr val="FFFFBF"/>
              </a:gs>
              <a:gs pos="100000">
                <a:srgbClr val="FFFFE4"/>
              </a:gs>
            </a:gsLst>
            <a:lin ang="16200000" scaled="1"/>
          </a:gradFill>
          <a:ln w="9525">
            <a:solidFill>
              <a:srgbClr val="E9D57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40458C"/>
                </a:solidFill>
              </a:rPr>
              <a:t>The simulation </a:t>
            </a:r>
            <a:r>
              <a:rPr lang="fr-FR" sz="2000" dirty="0" err="1">
                <a:solidFill>
                  <a:srgbClr val="40458C"/>
                </a:solidFill>
              </a:rPr>
              <a:t>is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b="1" dirty="0" err="1">
                <a:solidFill>
                  <a:srgbClr val="40458C"/>
                </a:solidFill>
              </a:rPr>
              <a:t>performed</a:t>
            </a:r>
            <a:r>
              <a:rPr lang="fr-FR" sz="2000" dirty="0">
                <a:solidFill>
                  <a:srgbClr val="40458C"/>
                </a:solidFill>
              </a:rPr>
              <a:t> by </a:t>
            </a:r>
            <a:r>
              <a:rPr lang="fr-FR" sz="2000" b="1" dirty="0">
                <a:solidFill>
                  <a:srgbClr val="40458C"/>
                </a:solidFill>
              </a:rPr>
              <a:t>running the </a:t>
            </a:r>
            <a:r>
              <a:rPr lang="fr-FR" sz="2000" b="1" dirty="0" err="1">
                <a:solidFill>
                  <a:srgbClr val="40458C"/>
                </a:solidFill>
              </a:rPr>
              <a:t>PyDEVS</a:t>
            </a:r>
            <a:r>
              <a:rPr lang="fr-FR" sz="2000" b="1" dirty="0">
                <a:solidFill>
                  <a:srgbClr val="40458C"/>
                </a:solidFill>
              </a:rPr>
              <a:t> simulator</a:t>
            </a:r>
          </a:p>
        </p:txBody>
      </p:sp>
      <p:sp>
        <p:nvSpPr>
          <p:cNvPr id="8" name="Ellipse 7"/>
          <p:cNvSpPr/>
          <p:nvPr/>
        </p:nvSpPr>
        <p:spPr>
          <a:xfrm>
            <a:off x="62888" y="2500306"/>
            <a:ext cx="3428992" cy="11447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b="1">
                <a:solidFill>
                  <a:schemeClr val="tx1"/>
                </a:solidFill>
                <a:ea typeface="MS PGothic" pitchFamily="34" charset="-128"/>
                <a:cs typeface="MS PGothic" pitchFamily="34" charset="-128"/>
              </a:rPr>
              <a:t>DEVSimPy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787674" y="3860891"/>
            <a:ext cx="3857625" cy="707876"/>
          </a:xfrm>
          <a:prstGeom prst="rect">
            <a:avLst/>
          </a:prstGeom>
          <a:gradFill rotWithShape="1">
            <a:gsLst>
              <a:gs pos="0">
                <a:srgbClr val="FFFFA5"/>
              </a:gs>
              <a:gs pos="35001">
                <a:srgbClr val="FFFFBF"/>
              </a:gs>
              <a:gs pos="100000">
                <a:srgbClr val="FFFFE4"/>
              </a:gs>
            </a:gsLst>
            <a:lin ang="16200000" scaled="1"/>
          </a:gradFill>
          <a:ln w="9525">
            <a:solidFill>
              <a:srgbClr val="E9D57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40458C"/>
                </a:solidFill>
              </a:rPr>
              <a:t>It </a:t>
            </a:r>
            <a:r>
              <a:rPr lang="fr-FR" sz="2000" dirty="0" err="1">
                <a:solidFill>
                  <a:srgbClr val="40458C"/>
                </a:solidFill>
              </a:rPr>
              <a:t>is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dirty="0" err="1">
                <a:solidFill>
                  <a:srgbClr val="40458C"/>
                </a:solidFill>
              </a:rPr>
              <a:t>based</a:t>
            </a:r>
            <a:r>
              <a:rPr lang="fr-FR" sz="2000" dirty="0">
                <a:solidFill>
                  <a:srgbClr val="40458C"/>
                </a:solidFill>
              </a:rPr>
              <a:t> on a </a:t>
            </a:r>
            <a:r>
              <a:rPr lang="fr-FR" sz="2000" dirty="0" err="1">
                <a:solidFill>
                  <a:srgbClr val="40458C"/>
                </a:solidFill>
              </a:rPr>
              <a:t>strong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b="1" dirty="0">
                <a:solidFill>
                  <a:srgbClr val="40458C"/>
                </a:solidFill>
              </a:rPr>
              <a:t>notion of </a:t>
            </a:r>
            <a:r>
              <a:rPr lang="fr-FR" sz="2000" b="1" dirty="0" err="1">
                <a:solidFill>
                  <a:srgbClr val="40458C"/>
                </a:solidFill>
              </a:rPr>
              <a:t>genericity</a:t>
            </a:r>
            <a:r>
              <a:rPr lang="fr-FR" sz="2000" b="1" dirty="0">
                <a:solidFill>
                  <a:srgbClr val="40458C"/>
                </a:solidFill>
              </a:rPr>
              <a:t> </a:t>
            </a:r>
            <a:r>
              <a:rPr lang="fr-FR" sz="2000" dirty="0">
                <a:solidFill>
                  <a:srgbClr val="40458C"/>
                </a:solidFill>
              </a:rPr>
              <a:t>of use</a:t>
            </a:r>
          </a:p>
        </p:txBody>
      </p:sp>
      <p:cxnSp>
        <p:nvCxnSpPr>
          <p:cNvPr id="10" name="Connecteur droit avec flèche 9"/>
          <p:cNvCxnSpPr>
            <a:stCxn id="8" idx="6"/>
            <a:endCxn id="5" idx="1"/>
          </p:cNvCxnSpPr>
          <p:nvPr/>
        </p:nvCxnSpPr>
        <p:spPr>
          <a:xfrm flipV="1">
            <a:off x="3491880" y="3052652"/>
            <a:ext cx="1295794" cy="20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6"/>
            <a:endCxn id="6" idx="0"/>
          </p:cNvCxnSpPr>
          <p:nvPr/>
        </p:nvCxnSpPr>
        <p:spPr>
          <a:xfrm flipH="1">
            <a:off x="2893219" y="3072665"/>
            <a:ext cx="598661" cy="2571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6"/>
            <a:endCxn id="7" idx="1"/>
          </p:cNvCxnSpPr>
          <p:nvPr/>
        </p:nvCxnSpPr>
        <p:spPr>
          <a:xfrm>
            <a:off x="3491880" y="3072665"/>
            <a:ext cx="1151558" cy="27978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8" idx="6"/>
            <a:endCxn id="9" idx="1"/>
          </p:cNvCxnSpPr>
          <p:nvPr/>
        </p:nvCxnSpPr>
        <p:spPr>
          <a:xfrm>
            <a:off x="3491880" y="3072665"/>
            <a:ext cx="1295794" cy="1142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4787674" y="3357971"/>
            <a:ext cx="3857625" cy="400099"/>
          </a:xfrm>
          <a:prstGeom prst="rect">
            <a:avLst/>
          </a:prstGeom>
          <a:gradFill rotWithShape="1">
            <a:gsLst>
              <a:gs pos="0">
                <a:srgbClr val="FFFFA5"/>
              </a:gs>
              <a:gs pos="35001">
                <a:srgbClr val="FFFFBF"/>
              </a:gs>
              <a:gs pos="100000">
                <a:srgbClr val="FFFFE4"/>
              </a:gs>
            </a:gsLst>
            <a:lin ang="16200000" scaled="1"/>
          </a:gradFill>
          <a:ln w="9525">
            <a:solidFill>
              <a:srgbClr val="E9D57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dirty="0" err="1">
                <a:solidFill>
                  <a:srgbClr val="40458C"/>
                </a:solidFill>
              </a:rPr>
              <a:t>Dedicated</a:t>
            </a:r>
            <a:r>
              <a:rPr lang="fr-FR" sz="2000" dirty="0">
                <a:solidFill>
                  <a:srgbClr val="40458C"/>
                </a:solidFill>
              </a:rPr>
              <a:t> to </a:t>
            </a:r>
            <a:r>
              <a:rPr lang="fr-FR" sz="2000" b="1" dirty="0">
                <a:solidFill>
                  <a:srgbClr val="40458C"/>
                </a:solidFill>
              </a:rPr>
              <a:t>DEVS M&amp;S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716236" y="1700621"/>
            <a:ext cx="3959679" cy="400099"/>
          </a:xfrm>
          <a:prstGeom prst="rect">
            <a:avLst/>
          </a:prstGeom>
          <a:gradFill rotWithShape="1">
            <a:gsLst>
              <a:gs pos="0">
                <a:srgbClr val="FFFFA5"/>
              </a:gs>
              <a:gs pos="35001">
                <a:srgbClr val="FFFFBF"/>
              </a:gs>
              <a:gs pos="100000">
                <a:srgbClr val="FFFFE4"/>
              </a:gs>
            </a:gsLst>
            <a:lin ang="16200000" scaled="1"/>
          </a:gradFill>
          <a:ln w="9525">
            <a:solidFill>
              <a:srgbClr val="E9D57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dirty="0" err="1">
                <a:solidFill>
                  <a:srgbClr val="40458C"/>
                </a:solidFill>
              </a:rPr>
              <a:t>Developed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dirty="0" err="1">
                <a:solidFill>
                  <a:srgbClr val="40458C"/>
                </a:solidFill>
              </a:rPr>
              <a:t>at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dirty="0" err="1">
                <a:solidFill>
                  <a:srgbClr val="40458C"/>
                </a:solidFill>
              </a:rPr>
              <a:t>University</a:t>
            </a:r>
            <a:r>
              <a:rPr lang="fr-FR" sz="2000" dirty="0">
                <a:solidFill>
                  <a:srgbClr val="40458C"/>
                </a:solidFill>
              </a:rPr>
              <a:t> of </a:t>
            </a:r>
            <a:r>
              <a:rPr lang="fr-FR" sz="2000" smtClean="0">
                <a:solidFill>
                  <a:srgbClr val="40458C"/>
                </a:solidFill>
              </a:rPr>
              <a:t>Corsica</a:t>
            </a:r>
            <a:endParaRPr lang="fr-FR" sz="2000" b="1" dirty="0">
              <a:solidFill>
                <a:srgbClr val="40458C"/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716236" y="4652827"/>
            <a:ext cx="4035879" cy="707876"/>
          </a:xfrm>
          <a:prstGeom prst="rect">
            <a:avLst/>
          </a:prstGeom>
          <a:gradFill rotWithShape="1">
            <a:gsLst>
              <a:gs pos="0">
                <a:srgbClr val="FFFFA5"/>
              </a:gs>
              <a:gs pos="35001">
                <a:srgbClr val="FFFFBF"/>
              </a:gs>
              <a:gs pos="100000">
                <a:srgbClr val="FFFFE4"/>
              </a:gs>
            </a:gsLst>
            <a:lin ang="16200000" scaled="1"/>
          </a:gradFill>
          <a:ln w="9525">
            <a:solidFill>
              <a:srgbClr val="E9D57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dirty="0" err="1">
                <a:solidFill>
                  <a:srgbClr val="40458C"/>
                </a:solidFill>
              </a:rPr>
              <a:t>Using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b="1" dirty="0">
                <a:solidFill>
                  <a:srgbClr val="40458C"/>
                </a:solidFill>
              </a:rPr>
              <a:t>Python</a:t>
            </a:r>
            <a:r>
              <a:rPr lang="fr-FR" sz="2000" dirty="0">
                <a:solidFill>
                  <a:srgbClr val="40458C"/>
                </a:solidFill>
              </a:rPr>
              <a:t> </a:t>
            </a:r>
            <a:r>
              <a:rPr lang="fr-FR" sz="2000" dirty="0" err="1">
                <a:solidFill>
                  <a:srgbClr val="40458C"/>
                </a:solidFill>
              </a:rPr>
              <a:t>Language</a:t>
            </a:r>
            <a:r>
              <a:rPr lang="fr-FR" sz="2000" dirty="0">
                <a:solidFill>
                  <a:srgbClr val="40458C"/>
                </a:solidFill>
              </a:rPr>
              <a:t> and the </a:t>
            </a:r>
            <a:r>
              <a:rPr lang="fr-FR" sz="2000" b="1" dirty="0" err="1">
                <a:solidFill>
                  <a:srgbClr val="40458C"/>
                </a:solidFill>
              </a:rPr>
              <a:t>WyPython</a:t>
            </a:r>
            <a:r>
              <a:rPr lang="fr-FR" sz="2000" dirty="0">
                <a:solidFill>
                  <a:srgbClr val="40458C"/>
                </a:solidFill>
              </a:rPr>
              <a:t> User Interface </a:t>
            </a:r>
            <a:r>
              <a:rPr lang="fr-FR" sz="2000" dirty="0" err="1">
                <a:solidFill>
                  <a:srgbClr val="40458C"/>
                </a:solidFill>
              </a:rPr>
              <a:t>library</a:t>
            </a:r>
            <a:endParaRPr lang="fr-FR" sz="2000" dirty="0">
              <a:solidFill>
                <a:srgbClr val="40458C"/>
              </a:solidFill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500563" y="1125856"/>
            <a:ext cx="3786187" cy="400099"/>
          </a:xfrm>
          <a:prstGeom prst="rect">
            <a:avLst/>
          </a:prstGeom>
          <a:gradFill rotWithShape="1">
            <a:gsLst>
              <a:gs pos="0">
                <a:srgbClr val="FFFFA5"/>
              </a:gs>
              <a:gs pos="35001">
                <a:srgbClr val="FFFFBF"/>
              </a:gs>
              <a:gs pos="100000">
                <a:srgbClr val="FFFFE4"/>
              </a:gs>
            </a:gsLst>
            <a:lin ang="16200000" scaled="1"/>
          </a:gradFill>
          <a:ln w="9525">
            <a:solidFill>
              <a:srgbClr val="E9D57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40458C"/>
                </a:solidFill>
              </a:rPr>
              <a:t>Open source </a:t>
            </a:r>
            <a:r>
              <a:rPr lang="fr-FR" sz="2000" b="1" dirty="0" err="1">
                <a:solidFill>
                  <a:srgbClr val="40458C"/>
                </a:solidFill>
              </a:rPr>
              <a:t>project</a:t>
            </a:r>
            <a:endParaRPr lang="fr-FR" sz="2000" b="1" dirty="0">
              <a:solidFill>
                <a:srgbClr val="40458C"/>
              </a:solidFill>
            </a:endParaRPr>
          </a:p>
        </p:txBody>
      </p:sp>
      <p:cxnSp>
        <p:nvCxnSpPr>
          <p:cNvPr id="18" name="Connecteur droit avec flèche 17"/>
          <p:cNvCxnSpPr>
            <a:stCxn id="8" idx="6"/>
            <a:endCxn id="14" idx="1"/>
          </p:cNvCxnSpPr>
          <p:nvPr/>
        </p:nvCxnSpPr>
        <p:spPr>
          <a:xfrm>
            <a:off x="3491880" y="3072665"/>
            <a:ext cx="1295794" cy="4853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6"/>
            <a:endCxn id="15" idx="1"/>
          </p:cNvCxnSpPr>
          <p:nvPr/>
        </p:nvCxnSpPr>
        <p:spPr>
          <a:xfrm flipV="1">
            <a:off x="3491880" y="1900671"/>
            <a:ext cx="1224356" cy="1171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8" idx="6"/>
            <a:endCxn id="16" idx="1"/>
          </p:cNvCxnSpPr>
          <p:nvPr/>
        </p:nvCxnSpPr>
        <p:spPr>
          <a:xfrm>
            <a:off x="3491880" y="3072665"/>
            <a:ext cx="1224356" cy="1934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8" idx="6"/>
            <a:endCxn id="17" idx="1"/>
          </p:cNvCxnSpPr>
          <p:nvPr/>
        </p:nvCxnSpPr>
        <p:spPr>
          <a:xfrm flipV="1">
            <a:off x="3491880" y="1325906"/>
            <a:ext cx="1008683" cy="1746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22" name="Connecteur droit 22"/>
          <p:cNvCxnSpPr>
            <a:cxnSpLocks noChangeShapeType="1"/>
          </p:cNvCxnSpPr>
          <p:nvPr/>
        </p:nvCxnSpPr>
        <p:spPr bwMode="auto">
          <a:xfrm>
            <a:off x="8738507" y="1095647"/>
            <a:ext cx="391886" cy="470263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439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Implementation :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DEVSimPy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sv-SE" sz="3600" dirty="0" smtClean="0">
                <a:latin typeface="Times New Roman" charset="0"/>
              </a:rPr>
              <a:t/>
            </a:r>
            <a:br>
              <a:rPr lang="sv-SE" sz="3600" dirty="0" smtClean="0">
                <a:latin typeface="Times New Roman" charset="0"/>
              </a:rPr>
            </a:br>
            <a:r>
              <a:rPr lang="sv-SE" sz="3600" dirty="0">
                <a:latin typeface="Times New Roman" charset="0"/>
              </a:rPr>
              <a:t/>
            </a:r>
            <a:br>
              <a:rPr lang="sv-SE" sz="3600" dirty="0">
                <a:latin typeface="Times New Roman" charset="0"/>
              </a:rPr>
            </a:br>
            <a:endParaRPr lang="fr-FR" sz="3600" dirty="0">
              <a:latin typeface="Times New Roman" charset="0"/>
            </a:endParaRPr>
          </a:p>
        </p:txBody>
      </p:sp>
      <p:sp>
        <p:nvSpPr>
          <p:cNvPr id="206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799284"/>
            <a:ext cx="9144000" cy="5563144"/>
          </a:xfrm>
        </p:spPr>
        <p:txBody>
          <a:bodyPr/>
          <a:lstStyle/>
          <a:p>
            <a:pPr marL="456429" indent="-456429">
              <a:lnSpc>
                <a:spcPct val="80000"/>
              </a:lnSpc>
              <a:buNone/>
              <a:tabLst>
                <a:tab pos="723107" algn="l"/>
                <a:tab pos="1446947" algn="l"/>
                <a:tab pos="2170787" algn="l"/>
                <a:tab pos="2894626" algn="l"/>
                <a:tab pos="3618466" algn="l"/>
                <a:tab pos="4342306" algn="l"/>
                <a:tab pos="5066145" algn="l"/>
                <a:tab pos="5789985" algn="l"/>
                <a:tab pos="6513825" algn="l"/>
                <a:tab pos="7237664" algn="l"/>
                <a:tab pos="7961504" algn="l"/>
                <a:tab pos="8685344" algn="l"/>
                <a:tab pos="9409183" algn="l"/>
                <a:tab pos="10133023" algn="l"/>
                <a:tab pos="10856863" algn="l"/>
                <a:tab pos="11580702" algn="l"/>
                <a:tab pos="12304542" algn="l"/>
                <a:tab pos="13028382" algn="l"/>
              </a:tabLst>
            </a:pPr>
            <a:endParaRPr lang="sv-SE" sz="2800" dirty="0">
              <a:latin typeface="Times New Roman" charset="0"/>
            </a:endParaRPr>
          </a:p>
          <a:p>
            <a:pPr marL="456429" indent="-456429">
              <a:lnSpc>
                <a:spcPct val="80000"/>
              </a:lnSpc>
              <a:tabLst>
                <a:tab pos="723107" algn="l"/>
                <a:tab pos="1446947" algn="l"/>
                <a:tab pos="2170787" algn="l"/>
                <a:tab pos="2894626" algn="l"/>
                <a:tab pos="3618466" algn="l"/>
                <a:tab pos="4342306" algn="l"/>
                <a:tab pos="5066145" algn="l"/>
                <a:tab pos="5789985" algn="l"/>
                <a:tab pos="6513825" algn="l"/>
                <a:tab pos="7237664" algn="l"/>
                <a:tab pos="7961504" algn="l"/>
                <a:tab pos="8685344" algn="l"/>
                <a:tab pos="9409183" algn="l"/>
                <a:tab pos="10133023" algn="l"/>
                <a:tab pos="10856863" algn="l"/>
                <a:tab pos="11580702" algn="l"/>
                <a:tab pos="12304542" algn="l"/>
                <a:tab pos="13028382" algn="l"/>
              </a:tabLst>
            </a:pPr>
            <a:endParaRPr lang="sv-SE" sz="2800" dirty="0">
              <a:latin typeface="Times New Roman" charset="0"/>
            </a:endParaRPr>
          </a:p>
          <a:p>
            <a:pPr marL="456429" indent="-456429">
              <a:lnSpc>
                <a:spcPct val="80000"/>
              </a:lnSpc>
              <a:tabLst>
                <a:tab pos="723107" algn="l"/>
                <a:tab pos="1446947" algn="l"/>
                <a:tab pos="2170787" algn="l"/>
                <a:tab pos="2894626" algn="l"/>
                <a:tab pos="3618466" algn="l"/>
                <a:tab pos="4342306" algn="l"/>
                <a:tab pos="5066145" algn="l"/>
                <a:tab pos="5789985" algn="l"/>
                <a:tab pos="6513825" algn="l"/>
                <a:tab pos="7237664" algn="l"/>
                <a:tab pos="7961504" algn="l"/>
                <a:tab pos="8685344" algn="l"/>
                <a:tab pos="9409183" algn="l"/>
                <a:tab pos="10133023" algn="l"/>
                <a:tab pos="10856863" algn="l"/>
                <a:tab pos="11580702" algn="l"/>
                <a:tab pos="12304542" algn="l"/>
                <a:tab pos="13028382" algn="l"/>
              </a:tabLst>
            </a:pPr>
            <a:endParaRPr lang="sv-SE" sz="2800" dirty="0">
              <a:latin typeface="Times New Roman" charset="0"/>
            </a:endParaRPr>
          </a:p>
          <a:p>
            <a:pPr marL="456429" indent="-456429">
              <a:lnSpc>
                <a:spcPct val="80000"/>
              </a:lnSpc>
              <a:tabLst>
                <a:tab pos="723107" algn="l"/>
                <a:tab pos="1446947" algn="l"/>
                <a:tab pos="2170787" algn="l"/>
                <a:tab pos="2894626" algn="l"/>
                <a:tab pos="3618466" algn="l"/>
                <a:tab pos="4342306" algn="l"/>
                <a:tab pos="5066145" algn="l"/>
                <a:tab pos="5789985" algn="l"/>
                <a:tab pos="6513825" algn="l"/>
                <a:tab pos="7237664" algn="l"/>
                <a:tab pos="7961504" algn="l"/>
                <a:tab pos="8685344" algn="l"/>
                <a:tab pos="9409183" algn="l"/>
                <a:tab pos="10133023" algn="l"/>
                <a:tab pos="10856863" algn="l"/>
                <a:tab pos="11580702" algn="l"/>
                <a:tab pos="12304542" algn="l"/>
                <a:tab pos="13028382" algn="l"/>
              </a:tabLst>
            </a:pPr>
            <a:endParaRPr lang="sv-SE" sz="2800" dirty="0">
              <a:latin typeface="Times New Roman" charset="0"/>
            </a:endParaRPr>
          </a:p>
          <a:p>
            <a:pPr marL="456429" indent="-456429">
              <a:lnSpc>
                <a:spcPct val="80000"/>
              </a:lnSpc>
              <a:tabLst>
                <a:tab pos="723107" algn="l"/>
                <a:tab pos="1446947" algn="l"/>
                <a:tab pos="2170787" algn="l"/>
                <a:tab pos="2894626" algn="l"/>
                <a:tab pos="3618466" algn="l"/>
                <a:tab pos="4342306" algn="l"/>
                <a:tab pos="5066145" algn="l"/>
                <a:tab pos="5789985" algn="l"/>
                <a:tab pos="6513825" algn="l"/>
                <a:tab pos="7237664" algn="l"/>
                <a:tab pos="7961504" algn="l"/>
                <a:tab pos="8685344" algn="l"/>
                <a:tab pos="9409183" algn="l"/>
                <a:tab pos="10133023" algn="l"/>
                <a:tab pos="10856863" algn="l"/>
                <a:tab pos="11580702" algn="l"/>
                <a:tab pos="12304542" algn="l"/>
                <a:tab pos="13028382" algn="l"/>
              </a:tabLst>
            </a:pPr>
            <a:endParaRPr lang="sv-SE" sz="2800" dirty="0">
              <a:latin typeface="Times New Roman" charset="0"/>
            </a:endParaRPr>
          </a:p>
        </p:txBody>
      </p:sp>
      <p:pic>
        <p:nvPicPr>
          <p:cNvPr id="2068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029200"/>
            <a:ext cx="1458686" cy="15610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6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04800" y="1066800"/>
            <a:ext cx="80010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</a:t>
            </a:r>
            <a:r>
              <a:rPr lang="en-US" sz="3600" dirty="0" err="1" smtClean="0">
                <a:latin typeface="Times New Roman"/>
              </a:rPr>
              <a:t>DEVSimPy</a:t>
            </a:r>
            <a:r>
              <a:rPr lang="en-US" sz="3600" dirty="0" smtClean="0">
                <a:latin typeface="Times New Roman"/>
              </a:rPr>
              <a:t> and Abstraction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When the user wants to implement an </a:t>
            </a:r>
            <a:r>
              <a:rPr lang="en-US" sz="2400" dirty="0" smtClean="0">
                <a:latin typeface="Times New Roman"/>
                <a:cs typeface="Times New Roman"/>
              </a:rPr>
              <a:t>abstraction or time </a:t>
            </a:r>
            <a:r>
              <a:rPr lang="en-US" sz="2400" dirty="0">
                <a:latin typeface="Times New Roman"/>
                <a:cs typeface="Times New Roman"/>
              </a:rPr>
              <a:t>level in a coupled model with </a:t>
            </a:r>
            <a:r>
              <a:rPr lang="en-US" sz="2400" dirty="0" err="1">
                <a:latin typeface="Times New Roman"/>
                <a:cs typeface="Times New Roman"/>
              </a:rPr>
              <a:t>DEVSimPy</a:t>
            </a:r>
            <a:r>
              <a:rPr lang="en-US" sz="2400" dirty="0">
                <a:latin typeface="Times New Roman"/>
                <a:cs typeface="Times New Roman"/>
              </a:rPr>
              <a:t>: </a:t>
            </a:r>
          </a:p>
          <a:p>
            <a:pPr marL="514350" indent="-514350">
              <a:buAutoNum type="romanLcParenBoth"/>
            </a:pPr>
            <a:r>
              <a:rPr lang="en-US" sz="2400" dirty="0" smtClean="0">
                <a:latin typeface="Times New Roman"/>
                <a:cs typeface="Times New Roman"/>
              </a:rPr>
              <a:t>it </a:t>
            </a:r>
            <a:r>
              <a:rPr lang="en-US" sz="2400" dirty="0">
                <a:latin typeface="Times New Roman"/>
                <a:cs typeface="Times New Roman"/>
              </a:rPr>
              <a:t>defines the level of </a:t>
            </a:r>
            <a:r>
              <a:rPr lang="en-US" sz="2400" dirty="0" smtClean="0">
                <a:latin typeface="Times New Roman"/>
                <a:cs typeface="Times New Roman"/>
              </a:rPr>
              <a:t>abstraction </a:t>
            </a:r>
            <a:r>
              <a:rPr lang="en-US" sz="2400" dirty="0" err="1" smtClean="0">
                <a:latin typeface="Times New Roman"/>
                <a:cs typeface="Times New Roman"/>
              </a:rPr>
              <a:t>oe</a:t>
            </a:r>
            <a:r>
              <a:rPr lang="en-US" sz="2400" dirty="0" smtClean="0">
                <a:latin typeface="Times New Roman"/>
                <a:cs typeface="Times New Roman"/>
              </a:rPr>
              <a:t> time </a:t>
            </a:r>
            <a:r>
              <a:rPr lang="en-US" sz="2400" dirty="0">
                <a:latin typeface="Times New Roman"/>
                <a:cs typeface="Times New Roman"/>
              </a:rPr>
              <a:t>using the spin control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514350" indent="-514350">
              <a:buAutoNum type="romanLcParenBoth"/>
            </a:pPr>
            <a:r>
              <a:rPr lang="en-US" sz="2400" dirty="0" smtClean="0">
                <a:latin typeface="Times New Roman"/>
                <a:cs typeface="Times New Roman"/>
              </a:rPr>
              <a:t>it </a:t>
            </a:r>
            <a:r>
              <a:rPr lang="en-US" sz="2400" dirty="0">
                <a:latin typeface="Times New Roman"/>
                <a:cs typeface="Times New Roman"/>
              </a:rPr>
              <a:t>specifies a behavior of two atomic models in charge of the downward/upward </a:t>
            </a:r>
            <a:r>
              <a:rPr lang="en-US" sz="2400" dirty="0" smtClean="0">
                <a:latin typeface="Times New Roman"/>
                <a:cs typeface="Times New Roman"/>
              </a:rPr>
              <a:t>abstraction/conversion </a:t>
            </a:r>
            <a:r>
              <a:rPr lang="en-US" sz="2400" dirty="0">
                <a:latin typeface="Times New Roman"/>
                <a:cs typeface="Times New Roman"/>
              </a:rPr>
              <a:t>rules for a coupled model. The code of these two atomic models can be edited by </a:t>
            </a:r>
            <a:r>
              <a:rPr lang="en-US" sz="2400" dirty="0" smtClean="0">
                <a:latin typeface="Times New Roman"/>
                <a:cs typeface="Times New Roman"/>
              </a:rPr>
              <a:t>clicking </a:t>
            </a:r>
            <a:r>
              <a:rPr lang="en-US" sz="2400" dirty="0">
                <a:latin typeface="Times New Roman"/>
                <a:cs typeface="Times New Roman"/>
              </a:rPr>
              <a:t>in the down (resp. up) arrow button for the DAM (resp. UAM) model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86" y="3284984"/>
            <a:ext cx="5809185" cy="34886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304800"/>
            <a:ext cx="91439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000" dirty="0" smtClean="0">
                <a:latin typeface="Times New Roman"/>
                <a:cs typeface="Times New Roman" pitchFamily="18" charset="0"/>
              </a:rPr>
              <a:t>Outline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Abstraction and time  hierarchies, SES &amp; DEVS </a:t>
            </a:r>
            <a:endParaRPr lang="en-US" sz="3200" dirty="0"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 err="1" smtClean="0">
                <a:latin typeface="Times New Roman"/>
                <a:cs typeface="Times New Roman"/>
              </a:rPr>
              <a:t>Abstraction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and</a:t>
            </a:r>
            <a:r>
              <a:rPr lang="pt-BR" sz="3200" dirty="0" smtClean="0">
                <a:latin typeface="Times New Roman"/>
                <a:cs typeface="Times New Roman"/>
              </a:rPr>
              <a:t> time  </a:t>
            </a:r>
            <a:r>
              <a:rPr lang="pt-BR" sz="3200" dirty="0" err="1" smtClean="0">
                <a:latin typeface="Times New Roman"/>
                <a:cs typeface="Times New Roman"/>
              </a:rPr>
              <a:t>hierarcies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into</a:t>
            </a:r>
            <a:r>
              <a:rPr lang="pt-BR" sz="3200" dirty="0" smtClean="0">
                <a:latin typeface="Times New Roman"/>
                <a:cs typeface="Times New Roman"/>
              </a:rPr>
              <a:t> SES &amp; DEVS:</a:t>
            </a:r>
          </a:p>
          <a:p>
            <a:pPr marL="971550" lvl="1" indent="-514350">
              <a:lnSpc>
                <a:spcPct val="150000"/>
              </a:lnSpc>
            </a:pPr>
            <a:r>
              <a:rPr lang="pt-BR" sz="3200" dirty="0" smtClean="0">
                <a:latin typeface="Times New Roman"/>
                <a:cs typeface="Times New Roman"/>
              </a:rPr>
              <a:t>. </a:t>
            </a:r>
            <a:r>
              <a:rPr lang="pt-BR" sz="3200" dirty="0" err="1" smtClean="0">
                <a:latin typeface="Times New Roman"/>
                <a:cs typeface="Times New Roman"/>
              </a:rPr>
              <a:t>Modeling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 smtClean="0">
              <a:latin typeface="Times New Roman"/>
              <a:cs typeface="Times New Roman"/>
            </a:endParaRPr>
          </a:p>
          <a:p>
            <a:pPr marL="971550" lvl="1" indent="-514350">
              <a:lnSpc>
                <a:spcPct val="150000"/>
              </a:lnSpc>
            </a:pPr>
            <a:r>
              <a:rPr lang="pt-BR" sz="3200" dirty="0" smtClean="0">
                <a:latin typeface="Times New Roman"/>
                <a:cs typeface="Times New Roman"/>
              </a:rPr>
              <a:t>. </a:t>
            </a:r>
            <a:r>
              <a:rPr lang="pt-BR" sz="3200" dirty="0" err="1" smtClean="0">
                <a:latin typeface="Times New Roman"/>
                <a:cs typeface="Times New Roman"/>
              </a:rPr>
              <a:t>Simulation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Implementation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E8244E"/>
                </a:solidFill>
                <a:latin typeface="Times New Roman"/>
                <a:cs typeface="Times New Roman" pitchFamily="18" charset="0"/>
              </a:rPr>
              <a:t>Case Study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Conclusion </a:t>
            </a:r>
            <a:endParaRPr lang="en-US" sz="3200" dirty="0" smtClean="0">
              <a:latin typeface="Times New Roman"/>
            </a:endParaRPr>
          </a:p>
          <a:p>
            <a:endParaRPr lang="en-US" sz="3200" dirty="0" smtClean="0">
              <a:latin typeface="Times New Roman"/>
            </a:endParaRPr>
          </a:p>
          <a:p>
            <a:endParaRPr lang="en-US" sz="3200" dirty="0"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Case Study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: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fr-FR" sz="2800" dirty="0" err="1" smtClean="0">
                <a:solidFill>
                  <a:srgbClr val="000000"/>
                </a:solidFill>
                <a:latin typeface="Times New Roman"/>
              </a:rPr>
              <a:t>Watershed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/>
              </a:rPr>
              <a:t>behavior</a:t>
            </a:r>
            <a:endParaRPr lang="fr-FR" sz="28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5471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2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</a:t>
            </a:r>
            <a:r>
              <a:rPr lang="fr-FR" sz="3600" dirty="0" err="1" smtClean="0">
                <a:latin typeface="Times New Roman"/>
              </a:rPr>
              <a:t>DEVSimPy</a:t>
            </a:r>
            <a:r>
              <a:rPr lang="fr-FR" sz="3600" dirty="0" smtClean="0">
                <a:latin typeface="Times New Roman"/>
              </a:rPr>
              <a:t> </a:t>
            </a:r>
            <a:r>
              <a:rPr lang="fr-FR" sz="3600" dirty="0" err="1" smtClean="0">
                <a:latin typeface="Times New Roman"/>
              </a:rPr>
              <a:t>Modeling</a:t>
            </a:r>
            <a:endParaRPr lang="fr-FR" sz="28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icture 30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81000" y="685800"/>
            <a:ext cx="4419600" cy="2209800"/>
          </a:xfrm>
          <a:prstGeom prst="rect">
            <a:avLst/>
          </a:prstGeom>
          <a:noFill/>
        </p:spPr>
      </p:pic>
      <p:pic>
        <p:nvPicPr>
          <p:cNvPr id="7" name="Picture 31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33400" y="30480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52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</a:t>
            </a:r>
            <a:r>
              <a:rPr lang="fr-FR" sz="3600" dirty="0" err="1" smtClean="0">
                <a:latin typeface="Times New Roman"/>
              </a:rPr>
              <a:t>DEVsimPY</a:t>
            </a:r>
            <a:r>
              <a:rPr lang="fr-FR" sz="3600" dirty="0" smtClean="0">
                <a:latin typeface="Times New Roman"/>
              </a:rPr>
              <a:t> </a:t>
            </a:r>
            <a:r>
              <a:rPr lang="fr-FR" sz="3600" dirty="0" err="1" smtClean="0">
                <a:latin typeface="Times New Roman"/>
              </a:rPr>
              <a:t>Modeling</a:t>
            </a:r>
            <a:endParaRPr lang="fr-FR" sz="28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Picture 32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6200" y="838200"/>
            <a:ext cx="89154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52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33400"/>
            <a:ext cx="9144000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fr-FR" sz="2800" dirty="0" smtClean="0">
              <a:latin typeface="Times New Roman"/>
            </a:endParaRP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124744"/>
            <a:ext cx="9144000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 pitchFamily="18" charset="0"/>
              </a:rPr>
              <a:t>Proposed Approach 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err="1" smtClean="0">
                <a:latin typeface="Times New Roman"/>
              </a:rPr>
              <a:t>What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is</a:t>
            </a:r>
            <a:r>
              <a:rPr lang="fr-FR" sz="2800" dirty="0" smtClean="0">
                <a:latin typeface="Times New Roman"/>
              </a:rPr>
              <a:t> the abstraction and time  </a:t>
            </a:r>
            <a:r>
              <a:rPr lang="fr-FR" sz="2800" dirty="0" err="1" smtClean="0">
                <a:latin typeface="Times New Roman"/>
              </a:rPr>
              <a:t>hierarchy</a:t>
            </a:r>
            <a:r>
              <a:rPr lang="fr-FR" sz="2800" dirty="0" smtClean="0">
                <a:latin typeface="Times New Roman"/>
              </a:rPr>
              <a:t>;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Add</a:t>
            </a:r>
            <a:r>
              <a:rPr lang="fr-FR" sz="2800" dirty="0" smtClean="0">
                <a:latin typeface="Times New Roman"/>
              </a:rPr>
              <a:t> abstraction and time </a:t>
            </a:r>
            <a:r>
              <a:rPr lang="fr-FR" sz="2800" dirty="0" err="1" smtClean="0">
                <a:latin typeface="Times New Roman"/>
              </a:rPr>
              <a:t>hierarchy</a:t>
            </a:r>
            <a:r>
              <a:rPr lang="fr-FR" sz="2800" dirty="0" smtClean="0">
                <a:latin typeface="Times New Roman"/>
              </a:rPr>
              <a:t> concept to the SES;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err="1" smtClean="0">
                <a:latin typeface="Times New Roman"/>
              </a:rPr>
              <a:t>Provide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operations</a:t>
            </a:r>
            <a:r>
              <a:rPr lang="fr-FR" sz="2800" dirty="0" smtClean="0">
                <a:latin typeface="Times New Roman"/>
              </a:rPr>
              <a:t> to </a:t>
            </a:r>
            <a:r>
              <a:rPr lang="fr-FR" sz="2800" dirty="0" err="1" smtClean="0">
                <a:latin typeface="Times New Roman"/>
              </a:rPr>
              <a:t>implement</a:t>
            </a:r>
            <a:r>
              <a:rPr lang="fr-FR" sz="2800" dirty="0" smtClean="0">
                <a:latin typeface="Times New Roman"/>
              </a:rPr>
              <a:t> abstraction and time  </a:t>
            </a:r>
            <a:r>
              <a:rPr lang="fr-FR" sz="2800" dirty="0" err="1" smtClean="0">
                <a:latin typeface="Times New Roman"/>
              </a:rPr>
              <a:t>hierarchy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into</a:t>
            </a:r>
            <a:r>
              <a:rPr lang="fr-FR" sz="2800" dirty="0" smtClean="0">
                <a:latin typeface="Times New Roman"/>
              </a:rPr>
              <a:t> DEVS M&amp;S.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smtClean="0">
                <a:latin typeface="Times New Roman"/>
              </a:rPr>
              <a:t>Validation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Case Study</a:t>
            </a:r>
            <a:endParaRPr lang="fr-FR" sz="2800" dirty="0" smtClean="0">
              <a:latin typeface="Times New Roman"/>
            </a:endParaRPr>
          </a:p>
          <a:p>
            <a:pPr lvl="0"/>
            <a:r>
              <a:rPr lang="fr-FR" sz="2800" dirty="0" smtClean="0">
                <a:latin typeface="Times New Roman"/>
              </a:rPr>
              <a:t>T1: </a:t>
            </a:r>
            <a:r>
              <a:rPr lang="fr-FR" sz="2800" dirty="0" err="1" smtClean="0"/>
              <a:t>allows</a:t>
            </a:r>
            <a:r>
              <a:rPr lang="fr-FR" sz="2800" dirty="0" smtClean="0"/>
              <a:t> the </a:t>
            </a:r>
            <a:r>
              <a:rPr lang="fr-FR" sz="2800" dirty="0" err="1" smtClean="0"/>
              <a:t>downward</a:t>
            </a:r>
            <a:r>
              <a:rPr lang="fr-FR" sz="2800" dirty="0" smtClean="0"/>
              <a:t> </a:t>
            </a:r>
            <a:r>
              <a:rPr lang="fr-FR" sz="2800" dirty="0" err="1" smtClean="0"/>
              <a:t>transfer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the input port </a:t>
            </a:r>
            <a:r>
              <a:rPr lang="fr-FR" sz="2800" dirty="0" err="1" smtClean="0"/>
              <a:t>rain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0 of abstraction of WS and the input ports </a:t>
            </a:r>
            <a:r>
              <a:rPr lang="fr-FR" sz="2800" dirty="0" err="1" smtClean="0"/>
              <a:t>in_f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, </a:t>
            </a:r>
            <a:r>
              <a:rPr lang="fr-FR" sz="2800" dirty="0" err="1" smtClean="0"/>
              <a:t>in_f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 and </a:t>
            </a:r>
            <a:r>
              <a:rPr lang="fr-FR" sz="2800" dirty="0" err="1" smtClean="0"/>
              <a:t>in_f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1 of WS.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defined</a:t>
            </a:r>
            <a:r>
              <a:rPr lang="fr-FR" sz="2800" dirty="0" smtClean="0"/>
              <a:t> as </a:t>
            </a:r>
            <a:r>
              <a:rPr lang="fr-FR" sz="2800" dirty="0" err="1" smtClean="0"/>
              <a:t>follows</a:t>
            </a:r>
            <a:r>
              <a:rPr lang="fr-FR" sz="2800" dirty="0" smtClean="0"/>
              <a:t>: </a:t>
            </a:r>
            <a:r>
              <a:rPr lang="fr-FR" sz="2800" dirty="0" err="1" smtClean="0"/>
              <a:t>in_f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(</a:t>
            </a:r>
            <a:r>
              <a:rPr lang="fr-FR" sz="2800" dirty="0" err="1" smtClean="0"/>
              <a:t>resp</a:t>
            </a:r>
            <a:r>
              <a:rPr lang="fr-FR" sz="2800" dirty="0" smtClean="0"/>
              <a:t>. </a:t>
            </a:r>
            <a:r>
              <a:rPr lang="fr-FR" sz="2800" dirty="0" err="1" smtClean="0"/>
              <a:t>in_f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 and </a:t>
            </a:r>
            <a:r>
              <a:rPr lang="fr-FR" sz="2800" dirty="0" err="1" smtClean="0"/>
              <a:t>in_f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) = 60% (</a:t>
            </a:r>
            <a:r>
              <a:rPr lang="fr-FR" sz="2800" dirty="0" err="1" smtClean="0"/>
              <a:t>resp</a:t>
            </a:r>
            <a:r>
              <a:rPr lang="fr-FR" sz="2800" dirty="0" smtClean="0"/>
              <a:t>. 30% and 10%) of </a:t>
            </a:r>
            <a:r>
              <a:rPr lang="fr-FR" sz="2800" dirty="0" err="1" smtClean="0"/>
              <a:t>rain</a:t>
            </a:r>
            <a:endParaRPr lang="fr-FR" sz="2800" dirty="0" smtClean="0"/>
          </a:p>
          <a:p>
            <a:pPr lvl="0"/>
            <a:r>
              <a:rPr lang="fr-FR" sz="2800" dirty="0" smtClean="0"/>
              <a:t>T2: </a:t>
            </a:r>
            <a:r>
              <a:rPr lang="fr-FR" sz="2800" dirty="0" err="1" smtClean="0"/>
              <a:t>allows</a:t>
            </a:r>
            <a:r>
              <a:rPr lang="fr-FR" sz="2800" dirty="0" smtClean="0"/>
              <a:t> the </a:t>
            </a:r>
            <a:r>
              <a:rPr lang="fr-FR" sz="2800" dirty="0" err="1" smtClean="0"/>
              <a:t>upward</a:t>
            </a:r>
            <a:r>
              <a:rPr lang="fr-FR" sz="2800" dirty="0" smtClean="0"/>
              <a:t> </a:t>
            </a:r>
            <a:r>
              <a:rPr lang="fr-FR" sz="2800" dirty="0" err="1" smtClean="0"/>
              <a:t>transfer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the output ports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,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 and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1 of WS and the output port f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0 of WS. This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defined</a:t>
            </a:r>
            <a:r>
              <a:rPr lang="fr-FR" sz="2800" dirty="0" smtClean="0"/>
              <a:t> as </a:t>
            </a:r>
            <a:r>
              <a:rPr lang="fr-FR" sz="2800" dirty="0" err="1" smtClean="0"/>
              <a:t>follows</a:t>
            </a:r>
            <a:r>
              <a:rPr lang="fr-FR" sz="2800" dirty="0" smtClean="0"/>
              <a:t> f </a:t>
            </a:r>
            <a:r>
              <a:rPr lang="fr-FR" sz="2800" dirty="0" err="1" smtClean="0"/>
              <a:t>low</a:t>
            </a:r>
            <a:r>
              <a:rPr lang="fr-FR" sz="2800" dirty="0" smtClean="0"/>
              <a:t> =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+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 +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3</a:t>
            </a:r>
            <a:endParaRPr lang="fr-FR" sz="2800" dirty="0" smtClean="0"/>
          </a:p>
          <a:p>
            <a:pPr lvl="0"/>
            <a:r>
              <a:rPr lang="fr-FR" sz="2800" dirty="0" smtClean="0"/>
              <a:t>T3: </a:t>
            </a:r>
            <a:r>
              <a:rPr lang="fr-FR" sz="2800" dirty="0" err="1" smtClean="0"/>
              <a:t>allows</a:t>
            </a:r>
            <a:r>
              <a:rPr lang="fr-FR" sz="2800" dirty="0" smtClean="0"/>
              <a:t> the </a:t>
            </a:r>
            <a:r>
              <a:rPr lang="fr-FR" sz="2800" dirty="0" err="1" smtClean="0"/>
              <a:t>upward</a:t>
            </a:r>
            <a:r>
              <a:rPr lang="fr-FR" sz="2800" dirty="0" smtClean="0"/>
              <a:t> </a:t>
            </a:r>
            <a:r>
              <a:rPr lang="fr-FR" sz="2800" dirty="0" err="1" smtClean="0"/>
              <a:t>transfer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the output ports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and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1 of </a:t>
            </a:r>
            <a:r>
              <a:rPr lang="fr-FR" sz="2800" dirty="0" err="1" smtClean="0"/>
              <a:t>Montain</a:t>
            </a:r>
            <a:r>
              <a:rPr lang="fr-FR" sz="2800" dirty="0" smtClean="0"/>
              <a:t> and the output port f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0 of </a:t>
            </a:r>
            <a:r>
              <a:rPr lang="fr-FR" sz="2800" dirty="0" err="1" smtClean="0"/>
              <a:t>Montain</a:t>
            </a:r>
            <a:r>
              <a:rPr lang="fr-FR" sz="2800" dirty="0" smtClean="0"/>
              <a:t>. This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defined</a:t>
            </a:r>
            <a:r>
              <a:rPr lang="fr-FR" sz="2800" dirty="0" smtClean="0"/>
              <a:t> as </a:t>
            </a:r>
            <a:r>
              <a:rPr lang="fr-FR" sz="2800" dirty="0" err="1" smtClean="0"/>
              <a:t>follows</a:t>
            </a:r>
            <a:r>
              <a:rPr lang="fr-FR" sz="2800" dirty="0" smtClean="0"/>
              <a:t>: f </a:t>
            </a:r>
            <a:r>
              <a:rPr lang="fr-FR" sz="2800" dirty="0" err="1" smtClean="0"/>
              <a:t>low</a:t>
            </a:r>
            <a:r>
              <a:rPr lang="fr-FR" sz="2800" dirty="0" smtClean="0"/>
              <a:t> =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+ </a:t>
            </a:r>
            <a:r>
              <a:rPr lang="fr-FR" sz="2800" dirty="0" err="1" smtClean="0"/>
              <a:t>out_f</a:t>
            </a:r>
            <a:r>
              <a:rPr lang="fr-FR" sz="2800" dirty="0" smtClean="0"/>
              <a:t> low</a:t>
            </a:r>
            <a:r>
              <a:rPr lang="fr-FR" sz="2800" baseline="-25000" dirty="0" smtClean="0"/>
              <a:t>2</a:t>
            </a:r>
            <a:endParaRPr lang="fr-FR" sz="2800" dirty="0" smtClean="0"/>
          </a:p>
          <a:p>
            <a:r>
              <a:rPr lang="fr-FR" sz="2800" dirty="0" smtClean="0"/>
              <a:t> </a:t>
            </a:r>
            <a:endParaRPr lang="fr-FR" sz="28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652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Case Study</a:t>
            </a:r>
            <a:endParaRPr lang="fr-FR" sz="2800" dirty="0" smtClean="0"/>
          </a:p>
          <a:p>
            <a:pPr lvl="0"/>
            <a:r>
              <a:rPr lang="fr-FR" sz="2800" dirty="0" smtClean="0"/>
              <a:t>C1:  </a:t>
            </a:r>
            <a:r>
              <a:rPr lang="fr-FR" sz="2800" dirty="0" err="1" smtClean="0"/>
              <a:t>allows</a:t>
            </a:r>
            <a:r>
              <a:rPr lang="fr-FR" sz="2800" dirty="0" smtClean="0"/>
              <a:t> the </a:t>
            </a:r>
            <a:r>
              <a:rPr lang="fr-FR" sz="2800" dirty="0" err="1" smtClean="0"/>
              <a:t>downward</a:t>
            </a:r>
            <a:r>
              <a:rPr lang="fr-FR" sz="2800" dirty="0" smtClean="0"/>
              <a:t> </a:t>
            </a:r>
            <a:r>
              <a:rPr lang="fr-FR" sz="2800" dirty="0" err="1" smtClean="0"/>
              <a:t>transfer</a:t>
            </a:r>
            <a:r>
              <a:rPr lang="fr-FR" sz="2800" dirty="0" smtClean="0"/>
              <a:t> of information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the input ports </a:t>
            </a:r>
            <a:r>
              <a:rPr lang="fr-FR" sz="2800" dirty="0" err="1" smtClean="0"/>
              <a:t>temp</a:t>
            </a:r>
            <a:r>
              <a:rPr lang="fr-FR" sz="2800" dirty="0" smtClean="0"/>
              <a:t> and f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</a:t>
            </a:r>
            <a:r>
              <a:rPr lang="fr-FR" sz="2800" dirty="0" err="1" smtClean="0"/>
              <a:t>temporality</a:t>
            </a:r>
            <a:r>
              <a:rPr lang="fr-FR" sz="2800" dirty="0" smtClean="0"/>
              <a:t> 0 of Basin and the input ports in0 and in1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</a:t>
            </a:r>
            <a:r>
              <a:rPr lang="fr-FR" sz="2800" dirty="0" err="1" smtClean="0"/>
              <a:t>temporality</a:t>
            </a:r>
            <a:r>
              <a:rPr lang="fr-FR" sz="2800" dirty="0" smtClean="0"/>
              <a:t> 1 of Basin. This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defined</a:t>
            </a:r>
            <a:r>
              <a:rPr lang="fr-FR" sz="2800" dirty="0" smtClean="0"/>
              <a:t> as </a:t>
            </a:r>
            <a:r>
              <a:rPr lang="fr-FR" sz="2800" dirty="0" err="1" smtClean="0"/>
              <a:t>follows</a:t>
            </a:r>
            <a:r>
              <a:rPr lang="fr-FR" sz="2800" dirty="0" smtClean="0"/>
              <a:t>: an </a:t>
            </a:r>
            <a:r>
              <a:rPr lang="fr-FR" sz="2800" dirty="0" err="1" smtClean="0"/>
              <a:t>event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time t (</a:t>
            </a:r>
            <a:r>
              <a:rPr lang="fr-FR" sz="2800" dirty="0" err="1" smtClean="0"/>
              <a:t>daily</a:t>
            </a:r>
            <a:r>
              <a:rPr lang="fr-FR" sz="2800" dirty="0" smtClean="0"/>
              <a:t> basis)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expanded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24 </a:t>
            </a:r>
            <a:r>
              <a:rPr lang="fr-FR" sz="2800" dirty="0" err="1" smtClean="0"/>
              <a:t>events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time t, t + </a:t>
            </a:r>
            <a:r>
              <a:rPr lang="fr-FR" sz="2800" baseline="-25000" dirty="0" smtClean="0"/>
              <a:t>24</a:t>
            </a:r>
            <a:r>
              <a:rPr lang="fr-FR" sz="2800" baseline="30000" dirty="0" smtClean="0"/>
              <a:t>1</a:t>
            </a:r>
            <a:r>
              <a:rPr lang="fr-FR" sz="2800" dirty="0" smtClean="0"/>
              <a:t> , t + </a:t>
            </a:r>
            <a:r>
              <a:rPr lang="fr-FR" sz="2800" baseline="-25000" dirty="0" smtClean="0"/>
              <a:t>24</a:t>
            </a:r>
            <a:r>
              <a:rPr lang="fr-FR" sz="2800" baseline="30000" dirty="0" smtClean="0"/>
              <a:t>2</a:t>
            </a:r>
            <a:r>
              <a:rPr lang="fr-FR" sz="2800" dirty="0" smtClean="0"/>
              <a:t> , t + </a:t>
            </a:r>
            <a:r>
              <a:rPr lang="fr-FR" sz="2800" baseline="-25000" dirty="0" smtClean="0"/>
              <a:t>24</a:t>
            </a:r>
            <a:r>
              <a:rPr lang="fr-FR" sz="2800" baseline="30000" dirty="0" smtClean="0"/>
              <a:t>3</a:t>
            </a:r>
            <a:r>
              <a:rPr lang="fr-FR" sz="2800" dirty="0" smtClean="0"/>
              <a:t> , …, t + 1 (</a:t>
            </a:r>
            <a:r>
              <a:rPr lang="fr-FR" sz="2800" dirty="0" err="1" smtClean="0"/>
              <a:t>hourly</a:t>
            </a:r>
            <a:r>
              <a:rPr lang="fr-FR" sz="2800" dirty="0" smtClean="0"/>
              <a:t> basis)</a:t>
            </a:r>
          </a:p>
          <a:p>
            <a:r>
              <a:rPr lang="fr-FR" sz="2800" dirty="0" smtClean="0"/>
              <a:t> </a:t>
            </a:r>
          </a:p>
          <a:p>
            <a:pPr lvl="0"/>
            <a:r>
              <a:rPr lang="fr-FR" sz="2800" dirty="0" smtClean="0"/>
              <a:t>C2: </a:t>
            </a:r>
            <a:r>
              <a:rPr lang="fr-FR" sz="2800" dirty="0" err="1" smtClean="0"/>
              <a:t>allows</a:t>
            </a:r>
            <a:r>
              <a:rPr lang="fr-FR" sz="2800" dirty="0" smtClean="0"/>
              <a:t> the </a:t>
            </a:r>
            <a:r>
              <a:rPr lang="fr-FR" sz="2800" dirty="0" err="1" smtClean="0"/>
              <a:t>upward</a:t>
            </a:r>
            <a:r>
              <a:rPr lang="fr-FR" sz="2800" dirty="0" smtClean="0"/>
              <a:t> </a:t>
            </a:r>
            <a:r>
              <a:rPr lang="fr-FR" sz="2800" dirty="0" err="1" smtClean="0"/>
              <a:t>transfer</a:t>
            </a:r>
            <a:r>
              <a:rPr lang="fr-FR" sz="2800" dirty="0" smtClean="0"/>
              <a:t> of information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the output port out0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</a:t>
            </a:r>
            <a:r>
              <a:rPr lang="fr-FR" sz="2800" dirty="0" err="1" smtClean="0"/>
              <a:t>temporality</a:t>
            </a:r>
            <a:r>
              <a:rPr lang="fr-FR" sz="2800" dirty="0" smtClean="0"/>
              <a:t> 1 of Basin and the output port </a:t>
            </a:r>
            <a:r>
              <a:rPr lang="fr-FR" sz="2800" dirty="0" err="1" smtClean="0"/>
              <a:t>out_f</a:t>
            </a:r>
            <a:r>
              <a:rPr lang="fr-FR" sz="2800" dirty="0" smtClean="0"/>
              <a:t>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</a:t>
            </a:r>
            <a:r>
              <a:rPr lang="fr-FR" sz="2800" dirty="0" err="1" smtClean="0"/>
              <a:t>temporality</a:t>
            </a:r>
            <a:r>
              <a:rPr lang="fr-FR" sz="2800" dirty="0" smtClean="0"/>
              <a:t> 0 </a:t>
            </a:r>
            <a:r>
              <a:rPr lang="fr-FR" sz="2800" dirty="0" err="1" smtClean="0"/>
              <a:t>ofBasin</a:t>
            </a:r>
            <a:r>
              <a:rPr lang="fr-FR" sz="2800" dirty="0" smtClean="0"/>
              <a:t>. This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defined</a:t>
            </a:r>
            <a:r>
              <a:rPr lang="fr-FR" sz="2800" dirty="0" smtClean="0"/>
              <a:t> as </a:t>
            </a:r>
            <a:r>
              <a:rPr lang="fr-FR" sz="2800" dirty="0" err="1" smtClean="0"/>
              <a:t>follows</a:t>
            </a:r>
            <a:r>
              <a:rPr lang="fr-FR" sz="2800" dirty="0" smtClean="0"/>
              <a:t>: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performs</a:t>
            </a:r>
            <a:r>
              <a:rPr lang="fr-FR" sz="2800" dirty="0" smtClean="0"/>
              <a:t> the </a:t>
            </a:r>
            <a:r>
              <a:rPr lang="fr-FR" sz="2800" dirty="0" err="1" smtClean="0"/>
              <a:t>sum</a:t>
            </a:r>
            <a:r>
              <a:rPr lang="fr-FR" sz="2800" dirty="0" smtClean="0"/>
              <a:t> of the values of </a:t>
            </a:r>
            <a:r>
              <a:rPr lang="fr-FR" sz="2800" dirty="0" err="1" smtClean="0"/>
              <a:t>each</a:t>
            </a:r>
            <a:r>
              <a:rPr lang="fr-FR" sz="2800" dirty="0" smtClean="0"/>
              <a:t> </a:t>
            </a:r>
            <a:r>
              <a:rPr lang="fr-FR" sz="2800" dirty="0" err="1" smtClean="0"/>
              <a:t>event</a:t>
            </a:r>
            <a:r>
              <a:rPr lang="fr-FR" sz="2800" dirty="0" smtClean="0"/>
              <a:t> </a:t>
            </a:r>
            <a:r>
              <a:rPr lang="fr-FR" sz="2800" dirty="0" err="1" smtClean="0"/>
              <a:t>arriving</a:t>
            </a:r>
            <a:r>
              <a:rPr lang="fr-FR" sz="2800" dirty="0" smtClean="0"/>
              <a:t> on port "out0"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time t and time t+1 (</a:t>
            </a:r>
            <a:r>
              <a:rPr lang="fr-FR" sz="2800" dirty="0" err="1" smtClean="0"/>
              <a:t>hourly</a:t>
            </a:r>
            <a:r>
              <a:rPr lang="fr-FR" sz="2800" dirty="0" smtClean="0"/>
              <a:t> basis) in </a:t>
            </a:r>
            <a:r>
              <a:rPr lang="fr-FR" sz="2800" dirty="0" err="1" smtClean="0"/>
              <a:t>order</a:t>
            </a:r>
            <a:r>
              <a:rPr lang="fr-FR" sz="2800" dirty="0" smtClean="0"/>
              <a:t> to </a:t>
            </a:r>
            <a:r>
              <a:rPr lang="fr-FR" sz="2800" dirty="0" err="1" smtClean="0"/>
              <a:t>define</a:t>
            </a:r>
            <a:r>
              <a:rPr lang="fr-FR" sz="2800" dirty="0" smtClean="0"/>
              <a:t> an </a:t>
            </a:r>
            <a:r>
              <a:rPr lang="fr-FR" sz="2800" dirty="0" err="1" smtClean="0"/>
              <a:t>event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time t+1 (</a:t>
            </a:r>
            <a:r>
              <a:rPr lang="fr-FR" sz="2800" dirty="0" err="1" smtClean="0"/>
              <a:t>daily</a:t>
            </a:r>
            <a:r>
              <a:rPr lang="fr-FR" sz="2800" dirty="0" smtClean="0"/>
              <a:t> basis) </a:t>
            </a:r>
            <a:r>
              <a:rPr lang="fr-FR" sz="2800" dirty="0" err="1" smtClean="0"/>
              <a:t>whose</a:t>
            </a:r>
            <a:r>
              <a:rPr lang="fr-FR" sz="2800" dirty="0" smtClean="0"/>
              <a:t> value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previously</a:t>
            </a:r>
            <a:r>
              <a:rPr lang="fr-FR" sz="2800" dirty="0" smtClean="0"/>
              <a:t> </a:t>
            </a:r>
            <a:r>
              <a:rPr lang="fr-FR" sz="2800" dirty="0" err="1" smtClean="0"/>
              <a:t>computed</a:t>
            </a:r>
            <a:r>
              <a:rPr lang="fr-FR" sz="2800" dirty="0" smtClean="0"/>
              <a:t> </a:t>
            </a:r>
            <a:r>
              <a:rPr lang="fr-FR" sz="2800" dirty="0" err="1" smtClean="0"/>
              <a:t>sum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2652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60960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Results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fr-FR" sz="2800" dirty="0" smtClean="0"/>
              <a:t>Simulation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 </a:t>
            </a:r>
            <a:r>
              <a:rPr lang="fr-FR" sz="2800" dirty="0" err="1" smtClean="0"/>
              <a:t>obtained</a:t>
            </a:r>
            <a:r>
              <a:rPr lang="fr-FR" sz="2800" dirty="0" smtClean="0"/>
              <a:t> </a:t>
            </a:r>
            <a:r>
              <a:rPr lang="fr-FR" sz="2800" dirty="0" err="1" smtClean="0"/>
              <a:t>after</a:t>
            </a:r>
            <a:r>
              <a:rPr lang="fr-FR" sz="2800" dirty="0" smtClean="0"/>
              <a:t> the </a:t>
            </a:r>
            <a:r>
              <a:rPr lang="fr-FR" sz="2800" dirty="0" err="1" smtClean="0"/>
              <a:t>pruning</a:t>
            </a:r>
            <a:r>
              <a:rPr lang="fr-FR" sz="2800" dirty="0" smtClean="0"/>
              <a:t> of the SES of This </a:t>
            </a:r>
            <a:r>
              <a:rPr lang="fr-FR" sz="2800" dirty="0" err="1" smtClean="0"/>
              <a:t>pruning</a:t>
            </a:r>
            <a:r>
              <a:rPr lang="fr-FR" sz="2800" dirty="0" smtClean="0"/>
              <a:t>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 in four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configurations:</a:t>
            </a:r>
          </a:p>
          <a:p>
            <a:pPr lvl="0">
              <a:buFont typeface="Wingdings" charset="2"/>
              <a:buChar char="q"/>
            </a:pPr>
            <a:r>
              <a:rPr lang="fr-FR" sz="2800" dirty="0" smtClean="0"/>
              <a:t>W S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: corresponds to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0 of the WS component </a:t>
            </a:r>
            <a:r>
              <a:rPr lang="fr-FR" sz="2800" dirty="0" err="1" smtClean="0"/>
              <a:t>involving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atomic</a:t>
            </a:r>
            <a:r>
              <a:rPr lang="fr-FR" sz="2800" dirty="0" smtClean="0"/>
              <a:t> model </a:t>
            </a:r>
            <a:r>
              <a:rPr lang="fr-FR" sz="2800" dirty="0" err="1" smtClean="0"/>
              <a:t>SimpleLayer</a:t>
            </a:r>
            <a:endParaRPr lang="fr-FR" sz="2800" dirty="0" smtClean="0"/>
          </a:p>
          <a:p>
            <a:pPr lvl="0">
              <a:buFont typeface="Wingdings" charset="2"/>
              <a:buChar char="q"/>
            </a:pPr>
            <a:r>
              <a:rPr lang="fr-FR" sz="2800" dirty="0" smtClean="0"/>
              <a:t>W S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Montain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:corresponds to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1 of component WS - component </a:t>
            </a:r>
            <a:r>
              <a:rPr lang="fr-FR" sz="2800" dirty="0" err="1" smtClean="0"/>
              <a:t>Montain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described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0</a:t>
            </a:r>
          </a:p>
          <a:p>
            <a:pPr lvl="0">
              <a:buFont typeface="Wingdings" charset="2"/>
              <a:buChar char="q"/>
            </a:pPr>
            <a:r>
              <a:rPr lang="fr-FR" sz="2800" dirty="0" smtClean="0"/>
              <a:t>W S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 ontain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and Basin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corresponds to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1 of component WS </a:t>
            </a:r>
            <a:r>
              <a:rPr lang="fr-FR" sz="2800" dirty="0" err="1" smtClean="0"/>
              <a:t>-Montain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described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1 and Basin </a:t>
            </a:r>
            <a:r>
              <a:rPr lang="fr-FR" sz="2800" dirty="0" err="1" smtClean="0"/>
              <a:t>described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</a:t>
            </a:r>
            <a:r>
              <a:rPr lang="fr-FR" sz="2800" dirty="0" err="1" smtClean="0"/>
              <a:t>temporality</a:t>
            </a:r>
            <a:r>
              <a:rPr lang="fr-FR" sz="2800" dirty="0" smtClean="0"/>
              <a:t> 0</a:t>
            </a:r>
          </a:p>
          <a:p>
            <a:pPr lvl="0">
              <a:buFont typeface="Wingdings" charset="2"/>
              <a:buChar char="q"/>
            </a:pPr>
            <a:r>
              <a:rPr lang="fr-FR" sz="2800" dirty="0" smtClean="0"/>
              <a:t>W S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Montain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and Basin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 corresponds to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1 of component WS </a:t>
            </a:r>
            <a:r>
              <a:rPr lang="fr-FR" sz="2800" dirty="0" err="1" smtClean="0"/>
              <a:t>-Montain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described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abstraction 1 and Basin </a:t>
            </a:r>
            <a:r>
              <a:rPr lang="fr-FR" sz="2800" dirty="0" err="1" smtClean="0"/>
              <a:t>described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</a:t>
            </a:r>
            <a:r>
              <a:rPr lang="fr-FR" sz="2800" dirty="0" err="1" smtClean="0"/>
              <a:t>temporality</a:t>
            </a:r>
            <a:r>
              <a:rPr lang="fr-FR" sz="2800" dirty="0" smtClean="0"/>
              <a:t> 1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609600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Context of the experiment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generator</a:t>
            </a:r>
            <a:r>
              <a:rPr lang="fr-FR" sz="2800" dirty="0" smtClean="0"/>
              <a:t> </a:t>
            </a:r>
            <a:r>
              <a:rPr lang="fr-FR" sz="2800" dirty="0" err="1" smtClean="0"/>
              <a:t>atomic</a:t>
            </a:r>
            <a:r>
              <a:rPr lang="fr-FR" sz="2800" dirty="0" smtClean="0"/>
              <a:t> </a:t>
            </a:r>
            <a:r>
              <a:rPr lang="fr-FR" sz="2800" dirty="0" err="1" smtClean="0"/>
              <a:t>models</a:t>
            </a:r>
            <a:r>
              <a:rPr lang="fr-FR" sz="2800" dirty="0" smtClean="0"/>
              <a:t> (</a:t>
            </a:r>
            <a:r>
              <a:rPr lang="fr-FR" sz="2800" dirty="0" err="1" smtClean="0"/>
              <a:t>Rain</a:t>
            </a:r>
            <a:r>
              <a:rPr lang="fr-FR" sz="2800" dirty="0" smtClean="0"/>
              <a:t> and T </a:t>
            </a:r>
            <a:r>
              <a:rPr lang="fr-FR" sz="2800" dirty="0" err="1" smtClean="0"/>
              <a:t>emp</a:t>
            </a:r>
            <a:r>
              <a:rPr lang="fr-FR" sz="2800" dirty="0" smtClean="0"/>
              <a:t>) </a:t>
            </a:r>
            <a:r>
              <a:rPr lang="fr-FR" sz="2800" dirty="0" err="1" smtClean="0"/>
              <a:t>allow</a:t>
            </a:r>
            <a:r>
              <a:rPr lang="fr-FR" sz="2800" dirty="0" smtClean="0"/>
              <a:t> to sent the </a:t>
            </a:r>
            <a:r>
              <a:rPr lang="fr-FR" sz="2800" dirty="0" err="1" smtClean="0"/>
              <a:t>among</a:t>
            </a:r>
            <a:r>
              <a:rPr lang="fr-FR" sz="2800" dirty="0" smtClean="0"/>
              <a:t> of </a:t>
            </a:r>
            <a:r>
              <a:rPr lang="fr-FR" sz="2800" dirty="0" err="1" smtClean="0"/>
              <a:t>rain</a:t>
            </a:r>
            <a:r>
              <a:rPr lang="fr-FR" sz="2800" dirty="0" smtClean="0"/>
              <a:t> and </a:t>
            </a:r>
            <a:r>
              <a:rPr lang="fr-FR" sz="2800" dirty="0" err="1" smtClean="0"/>
              <a:t>temperature</a:t>
            </a:r>
            <a:r>
              <a:rPr lang="fr-FR" sz="2800" dirty="0" smtClean="0"/>
              <a:t> of </a:t>
            </a:r>
            <a:r>
              <a:rPr lang="fr-FR" sz="2800" dirty="0" err="1" smtClean="0"/>
              <a:t>each</a:t>
            </a:r>
            <a:r>
              <a:rPr lang="fr-FR" sz="2800" dirty="0" smtClean="0"/>
              <a:t> </a:t>
            </a:r>
            <a:r>
              <a:rPr lang="fr-FR" sz="2800" dirty="0" err="1" smtClean="0"/>
              <a:t>day</a:t>
            </a:r>
            <a:r>
              <a:rPr lang="fr-FR" sz="2800" dirty="0" smtClean="0"/>
              <a:t> of a </a:t>
            </a:r>
            <a:r>
              <a:rPr lang="fr-FR" sz="2800" dirty="0" err="1" smtClean="0"/>
              <a:t>year</a:t>
            </a:r>
            <a:r>
              <a:rPr lang="fr-FR" sz="2800" dirty="0" smtClean="0"/>
              <a:t> </a:t>
            </a:r>
            <a:r>
              <a:rPr lang="fr-FR" sz="2800" dirty="0" err="1" smtClean="0"/>
              <a:t>concerning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watershed</a:t>
            </a:r>
            <a:r>
              <a:rPr lang="fr-FR" sz="2800" dirty="0" smtClean="0"/>
              <a:t> </a:t>
            </a:r>
            <a:r>
              <a:rPr lang="fr-FR" sz="2800" dirty="0" err="1" smtClean="0"/>
              <a:t>under</a:t>
            </a:r>
            <a:r>
              <a:rPr lang="fr-FR" sz="2800" dirty="0" smtClean="0"/>
              <a:t> </a:t>
            </a:r>
            <a:r>
              <a:rPr lang="fr-FR" sz="2800" dirty="0" err="1" smtClean="0"/>
              <a:t>study</a:t>
            </a:r>
            <a:r>
              <a:rPr lang="fr-FR" sz="2800" dirty="0" smtClean="0"/>
              <a:t> (</a:t>
            </a:r>
            <a:r>
              <a:rPr lang="fr-FR" sz="2800" dirty="0" err="1" smtClean="0"/>
              <a:t>situated</a:t>
            </a:r>
            <a:r>
              <a:rPr lang="fr-FR" sz="2800" dirty="0" smtClean="0"/>
              <a:t> in the French Alpes). </a:t>
            </a:r>
          </a:p>
          <a:p>
            <a:pPr>
              <a:buFont typeface="Wingdings" charset="2"/>
              <a:buChar char="Ø"/>
            </a:pPr>
            <a:r>
              <a:rPr lang="fr-FR" sz="2800" dirty="0" smtClean="0"/>
              <a:t>The W S </a:t>
            </a:r>
            <a:r>
              <a:rPr lang="fr-FR" sz="2800" dirty="0" err="1" smtClean="0"/>
              <a:t>coupled</a:t>
            </a:r>
            <a:r>
              <a:rPr lang="fr-FR" sz="2800" dirty="0" smtClean="0"/>
              <a:t> model corresponds to the </a:t>
            </a:r>
            <a:r>
              <a:rPr lang="fr-FR" sz="2800" dirty="0" err="1" smtClean="0"/>
              <a:t>models</a:t>
            </a:r>
            <a:r>
              <a:rPr lang="fr-FR" sz="2800" dirty="0" smtClean="0"/>
              <a:t> </a:t>
            </a:r>
            <a:r>
              <a:rPr lang="fr-FR" sz="2800" dirty="0" err="1" smtClean="0"/>
              <a:t>described</a:t>
            </a:r>
            <a:r>
              <a:rPr lang="fr-FR" sz="2800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fr-FR" sz="2800" dirty="0" smtClean="0"/>
              <a:t>The DEVS simulations of the W S model have been </a:t>
            </a:r>
            <a:r>
              <a:rPr lang="fr-FR" sz="2800" dirty="0" err="1" smtClean="0"/>
              <a:t>performed</a:t>
            </a:r>
            <a:r>
              <a:rPr lang="fr-FR" sz="2800" dirty="0" smtClean="0"/>
              <a:t> for the four </a:t>
            </a:r>
            <a:r>
              <a:rPr lang="fr-FR" sz="2800" dirty="0" err="1" smtClean="0"/>
              <a:t>previously</a:t>
            </a:r>
            <a:r>
              <a:rPr lang="fr-FR" sz="2800" dirty="0" smtClean="0"/>
              <a:t> DEVS </a:t>
            </a:r>
            <a:r>
              <a:rPr lang="fr-FR" sz="2800" dirty="0" err="1" smtClean="0"/>
              <a:t>models</a:t>
            </a:r>
            <a:r>
              <a:rPr lang="fr-FR" sz="2800" dirty="0" smtClean="0"/>
              <a:t>. </a:t>
            </a:r>
          </a:p>
          <a:p>
            <a:pPr>
              <a:buFont typeface="Wingdings" charset="2"/>
              <a:buChar char="Ø"/>
            </a:pPr>
            <a:r>
              <a:rPr lang="fr-FR" sz="2800" dirty="0" smtClean="0"/>
              <a:t>The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 of the simulation are </a:t>
            </a:r>
            <a:r>
              <a:rPr lang="fr-FR" sz="2800" dirty="0" err="1" smtClean="0"/>
              <a:t>expressed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  </a:t>
            </a:r>
            <a:r>
              <a:rPr lang="fr-FR" sz="2800" dirty="0" err="1" smtClean="0"/>
              <a:t>slide</a:t>
            </a:r>
            <a:r>
              <a:rPr lang="fr-FR" sz="2800" dirty="0" smtClean="0"/>
              <a:t> </a:t>
            </a:r>
            <a:r>
              <a:rPr lang="fr-FR" sz="2800" dirty="0" err="1" smtClean="0"/>
              <a:t>thanks</a:t>
            </a:r>
            <a:r>
              <a:rPr lang="fr-FR" sz="2800" dirty="0" smtClean="0"/>
              <a:t> to the T </a:t>
            </a:r>
            <a:r>
              <a:rPr lang="fr-FR" sz="2800" dirty="0" err="1" smtClean="0"/>
              <a:t>o_Disk</a:t>
            </a:r>
            <a:r>
              <a:rPr lang="fr-FR" sz="2800" dirty="0" smtClean="0"/>
              <a:t> </a:t>
            </a:r>
            <a:r>
              <a:rPr lang="fr-FR" sz="2800" dirty="0" err="1" smtClean="0"/>
              <a:t>atomic</a:t>
            </a:r>
            <a:r>
              <a:rPr lang="fr-FR" sz="2800" dirty="0" smtClean="0"/>
              <a:t> model. </a:t>
            </a:r>
            <a:endParaRPr lang="fr-FR" sz="2800" smtClean="0"/>
          </a:p>
          <a:p>
            <a:pPr>
              <a:buFont typeface="Wingdings" charset="2"/>
              <a:buChar char="Ø"/>
            </a:pPr>
            <a:r>
              <a:rPr lang="fr-FR" sz="2800" smtClean="0"/>
              <a:t>Each</a:t>
            </a:r>
            <a:r>
              <a:rPr lang="fr-FR" sz="2800" dirty="0" smtClean="0"/>
              <a:t> of </a:t>
            </a:r>
            <a:r>
              <a:rPr lang="fr-FR" sz="2800" dirty="0" err="1" smtClean="0"/>
              <a:t>these</a:t>
            </a:r>
            <a:r>
              <a:rPr lang="fr-FR" sz="2800" dirty="0" smtClean="0"/>
              <a:t> figures </a:t>
            </a:r>
            <a:r>
              <a:rPr lang="fr-FR" sz="2800" dirty="0" err="1" smtClean="0"/>
              <a:t>presents</a:t>
            </a:r>
            <a:r>
              <a:rPr lang="fr-FR" sz="2800" dirty="0" smtClean="0"/>
              <a:t> a time </a:t>
            </a:r>
            <a:r>
              <a:rPr lang="fr-FR" sz="2800" dirty="0" err="1" smtClean="0"/>
              <a:t>series</a:t>
            </a:r>
            <a:r>
              <a:rPr lang="fr-FR" sz="2800" dirty="0" smtClean="0"/>
              <a:t> </a:t>
            </a:r>
            <a:r>
              <a:rPr lang="fr-FR" sz="2800" dirty="0" err="1" smtClean="0"/>
              <a:t>comparing</a:t>
            </a:r>
            <a:r>
              <a:rPr lang="fr-FR" sz="2800" dirty="0" smtClean="0"/>
              <a:t> </a:t>
            </a:r>
            <a:r>
              <a:rPr lang="fr-FR" sz="2800" dirty="0" err="1" smtClean="0"/>
              <a:t>simulated</a:t>
            </a:r>
            <a:r>
              <a:rPr lang="fr-FR" sz="2800" dirty="0" smtClean="0"/>
              <a:t> and </a:t>
            </a:r>
            <a:r>
              <a:rPr lang="fr-FR" sz="2800" dirty="0" err="1" smtClean="0"/>
              <a:t>observed</a:t>
            </a:r>
            <a:r>
              <a:rPr lang="fr-FR" sz="2800" dirty="0" smtClean="0"/>
              <a:t> </a:t>
            </a:r>
            <a:r>
              <a:rPr lang="fr-FR" sz="2800" dirty="0" err="1" smtClean="0"/>
              <a:t>daily</a:t>
            </a:r>
            <a:r>
              <a:rPr lang="fr-FR" sz="2800" dirty="0" smtClean="0"/>
              <a:t> </a:t>
            </a:r>
            <a:r>
              <a:rPr lang="fr-FR" sz="2800" dirty="0" err="1" smtClean="0"/>
              <a:t>flows</a:t>
            </a:r>
            <a:r>
              <a:rPr lang="fr-FR" sz="2800" dirty="0" smtClean="0"/>
              <a:t> for the </a:t>
            </a:r>
            <a:r>
              <a:rPr lang="fr-FR" sz="2800" dirty="0" err="1" smtClean="0"/>
              <a:t>one-year</a:t>
            </a:r>
            <a:r>
              <a:rPr lang="fr-FR" sz="2800" dirty="0" smtClean="0"/>
              <a:t> </a:t>
            </a:r>
            <a:r>
              <a:rPr lang="fr-FR" sz="2800" dirty="0" err="1" smtClean="0"/>
              <a:t>period</a:t>
            </a:r>
            <a:r>
              <a:rPr lang="fr-FR" sz="2800" dirty="0" smtClean="0"/>
              <a:t> (365 </a:t>
            </a:r>
            <a:r>
              <a:rPr lang="fr-FR" sz="2800" dirty="0" err="1" smtClean="0"/>
              <a:t>days</a:t>
            </a:r>
            <a:r>
              <a:rPr lang="fr-FR" sz="2800" dirty="0" smtClean="0"/>
              <a:t> for the </a:t>
            </a:r>
            <a:r>
              <a:rPr lang="fr-FR" sz="2800" dirty="0" err="1" smtClean="0"/>
              <a:t>year</a:t>
            </a:r>
            <a:r>
              <a:rPr lang="fr-FR" sz="2800" dirty="0" smtClean="0"/>
              <a:t> 2009)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using</a:t>
            </a:r>
            <a:r>
              <a:rPr lang="fr-FR" sz="2800" dirty="0" smtClean="0"/>
              <a:t> </a:t>
            </a:r>
            <a:r>
              <a:rPr lang="fr-FR" sz="2800" dirty="0" err="1" smtClean="0"/>
              <a:t>each</a:t>
            </a:r>
            <a:r>
              <a:rPr lang="fr-FR" sz="2800" dirty="0" smtClean="0"/>
              <a:t> of the four </a:t>
            </a:r>
            <a:r>
              <a:rPr lang="fr-FR" sz="2800" dirty="0" err="1" smtClean="0"/>
              <a:t>previously</a:t>
            </a:r>
            <a:r>
              <a:rPr lang="fr-FR" sz="2800" dirty="0" smtClean="0"/>
              <a:t> </a:t>
            </a:r>
            <a:r>
              <a:rPr lang="fr-FR" sz="2800" dirty="0" err="1" smtClean="0"/>
              <a:t>mentioned</a:t>
            </a:r>
            <a:r>
              <a:rPr lang="fr-FR" sz="2800" dirty="0" smtClean="0"/>
              <a:t> DEVS </a:t>
            </a:r>
            <a:r>
              <a:rPr lang="fr-FR" sz="2800" dirty="0" err="1" smtClean="0"/>
              <a:t>models</a:t>
            </a:r>
            <a:r>
              <a:rPr lang="fr-FR" sz="2800" dirty="0" smtClean="0"/>
              <a:t>.</a:t>
            </a: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6096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Implementation: Results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6300192" cy="36224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7179"/>
            <a:ext cx="8521700" cy="6563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30480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000" dirty="0" smtClean="0">
                <a:latin typeface="Times New Roman"/>
                <a:cs typeface="Times New Roman" pitchFamily="18" charset="0"/>
              </a:rPr>
              <a:t>Outline</a:t>
            </a:r>
          </a:p>
          <a:p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Background: Abstraction hierarchy, SES &amp; DEVS </a:t>
            </a:r>
            <a:endParaRPr lang="en-US" sz="3200" dirty="0">
              <a:latin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pt-BR" sz="3200" dirty="0" err="1" smtClean="0">
                <a:latin typeface="Times New Roman"/>
                <a:cs typeface="Times New Roman"/>
              </a:rPr>
              <a:t>Abstraction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hierarchy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into</a:t>
            </a:r>
            <a:r>
              <a:rPr lang="pt-BR" sz="3200" dirty="0" smtClean="0">
                <a:latin typeface="Times New Roman"/>
                <a:cs typeface="Times New Roman"/>
              </a:rPr>
              <a:t> SES </a:t>
            </a:r>
            <a:r>
              <a:rPr lang="pt-BR" sz="3200" dirty="0" err="1" smtClean="0">
                <a:latin typeface="Times New Roman"/>
                <a:cs typeface="Times New Roman"/>
              </a:rPr>
              <a:t>and</a:t>
            </a:r>
            <a:r>
              <a:rPr lang="pt-BR" sz="3200" dirty="0" smtClean="0">
                <a:latin typeface="Times New Roman"/>
                <a:cs typeface="Times New Roman"/>
              </a:rPr>
              <a:t> DEVS :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pt-BR" sz="3200" dirty="0" err="1" smtClean="0">
                <a:latin typeface="Times New Roman"/>
                <a:cs typeface="Times New Roman"/>
              </a:rPr>
              <a:t>modeling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 smtClean="0">
              <a:latin typeface="Times New Roman"/>
              <a:cs typeface="Times New Roman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pt-BR" sz="3200" dirty="0" err="1" smtClean="0">
                <a:latin typeface="Times New Roman"/>
                <a:cs typeface="Times New Roman"/>
              </a:rPr>
              <a:t>Simulation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Implementation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 Case Study  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Conclusion and Perspectives </a:t>
            </a:r>
            <a:endParaRPr lang="en-US" sz="3200" dirty="0" smtClean="0">
              <a:solidFill>
                <a:srgbClr val="FF0000"/>
              </a:solidFill>
              <a:latin typeface="Times New Roman"/>
            </a:endParaRPr>
          </a:p>
          <a:p>
            <a:endParaRPr lang="en-US" sz="3200" dirty="0" smtClean="0">
              <a:latin typeface="Times New Roman"/>
            </a:endParaRPr>
          </a:p>
          <a:p>
            <a:endParaRPr lang="en-US" sz="3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2058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60960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Conclusion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An extension of SES has been proposed in order </a:t>
            </a:r>
            <a:r>
              <a:rPr lang="en-US" sz="2800" dirty="0" smtClean="0">
                <a:latin typeface="Times New Roman"/>
                <a:cs typeface="Times New Roman"/>
              </a:rPr>
              <a:t>to integrate </a:t>
            </a:r>
            <a:r>
              <a:rPr lang="en-US" sz="2800" dirty="0">
                <a:latin typeface="Times New Roman"/>
                <a:cs typeface="Times New Roman"/>
              </a:rPr>
              <a:t>abstraction hierarchy in M&amp;S.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/>
            <a:endParaRPr lang="en-US" sz="28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The </a:t>
            </a:r>
            <a:r>
              <a:rPr lang="en-US" sz="2800" dirty="0">
                <a:latin typeface="Times New Roman"/>
                <a:cs typeface="Times New Roman"/>
              </a:rPr>
              <a:t>presented approach allows the simulation of models </a:t>
            </a:r>
            <a:r>
              <a:rPr lang="en-US" sz="2800" dirty="0" smtClean="0">
                <a:latin typeface="Times New Roman"/>
                <a:cs typeface="Times New Roman"/>
              </a:rPr>
              <a:t> involving </a:t>
            </a:r>
            <a:r>
              <a:rPr lang="en-US" sz="2800" dirty="0">
                <a:latin typeface="Times New Roman"/>
                <a:cs typeface="Times New Roman"/>
              </a:rPr>
              <a:t>several levels of </a:t>
            </a:r>
            <a:r>
              <a:rPr lang="en-US" sz="2800" dirty="0" smtClean="0">
                <a:latin typeface="Times New Roman"/>
                <a:cs typeface="Times New Roman"/>
              </a:rPr>
              <a:t>abstraction or granularity  </a:t>
            </a:r>
            <a:r>
              <a:rPr lang="en-US" sz="2800" dirty="0">
                <a:latin typeface="Times New Roman"/>
                <a:cs typeface="Times New Roman"/>
              </a:rPr>
              <a:t>through the association of downward and upward functions to two new atomic </a:t>
            </a:r>
            <a:r>
              <a:rPr lang="en-US" sz="2800" dirty="0" smtClean="0">
                <a:latin typeface="Times New Roman"/>
                <a:cs typeface="Times New Roman"/>
              </a:rPr>
              <a:t>models</a:t>
            </a:r>
            <a:r>
              <a:rPr lang="en-US" sz="2800" dirty="0">
                <a:latin typeface="Times New Roman"/>
                <a:cs typeface="Times New Roman"/>
              </a:rPr>
              <a:t>: DAM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lang="en-US" sz="2800" dirty="0">
                <a:latin typeface="Times New Roman"/>
                <a:cs typeface="Times New Roman"/>
              </a:rPr>
              <a:t>and </a:t>
            </a:r>
            <a:r>
              <a:rPr lang="en-US" sz="2800" dirty="0" smtClean="0">
                <a:latin typeface="Times New Roman"/>
                <a:cs typeface="Times New Roman"/>
              </a:rPr>
              <a:t>UAM.</a:t>
            </a:r>
          </a:p>
          <a:p>
            <a:pPr marL="457200" indent="-457200"/>
            <a:endParaRPr lang="en-US" sz="2800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The partial implementation performed using the </a:t>
            </a:r>
            <a:r>
              <a:rPr lang="en-US" sz="2800" dirty="0" err="1">
                <a:latin typeface="Times New Roman"/>
                <a:cs typeface="Times New Roman"/>
              </a:rPr>
              <a:t>DEVSimPy</a:t>
            </a:r>
            <a:r>
              <a:rPr lang="en-US" sz="2800" dirty="0">
                <a:latin typeface="Times New Roman"/>
                <a:cs typeface="Times New Roman"/>
              </a:rPr>
              <a:t> framework has been validated on a </a:t>
            </a:r>
            <a:r>
              <a:rPr lang="en-US" sz="2800" dirty="0" err="1">
                <a:latin typeface="Times New Roman"/>
                <a:cs typeface="Times New Roman"/>
              </a:rPr>
              <a:t>pedagog</a:t>
            </a:r>
            <a:r>
              <a:rPr lang="en-US" sz="2800" dirty="0">
                <a:latin typeface="Times New Roman"/>
                <a:cs typeface="Times New Roman"/>
              </a:rPr>
              <a:t>- </a:t>
            </a:r>
            <a:r>
              <a:rPr lang="en-US" sz="2800" dirty="0" err="1">
                <a:latin typeface="Times New Roman"/>
                <a:cs typeface="Times New Roman"/>
              </a:rPr>
              <a:t>ical</a:t>
            </a:r>
            <a:r>
              <a:rPr lang="en-US" sz="2800" dirty="0">
                <a:latin typeface="Times New Roman"/>
                <a:cs typeface="Times New Roman"/>
              </a:rPr>
              <a:t> example of catchment basin behavior described using the extension of SES. 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60960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Conclusion: </a:t>
            </a:r>
            <a:r>
              <a:rPr lang="fr-FR" sz="3600" dirty="0" smtClean="0">
                <a:latin typeface="Times New Roman"/>
              </a:rPr>
              <a:t>Future </a:t>
            </a:r>
            <a:r>
              <a:rPr lang="fr-FR" sz="3600" dirty="0" err="1" smtClean="0">
                <a:latin typeface="Times New Roman"/>
              </a:rPr>
              <a:t>work</a:t>
            </a:r>
            <a:r>
              <a:rPr lang="fr-FR" sz="3600" dirty="0" smtClean="0">
                <a:latin typeface="Times New Roman"/>
              </a:rPr>
              <a:t> 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define </a:t>
            </a:r>
            <a:r>
              <a:rPr lang="en-US" sz="2800" dirty="0">
                <a:latin typeface="Times New Roman"/>
                <a:cs typeface="Times New Roman"/>
              </a:rPr>
              <a:t>and implement the capabilities entailed by the abstraction hierarchy theory including support for </a:t>
            </a:r>
            <a:r>
              <a:rPr lang="en-US" sz="2800" dirty="0" smtClean="0">
                <a:latin typeface="Times New Roman"/>
                <a:cs typeface="Times New Roman"/>
              </a:rPr>
              <a:t>pruning </a:t>
            </a:r>
            <a:r>
              <a:rPr lang="en-US" sz="2800" dirty="0">
                <a:latin typeface="Times New Roman"/>
                <a:cs typeface="Times New Roman"/>
              </a:rPr>
              <a:t>the extended SES and transforming pruned entity </a:t>
            </a:r>
            <a:r>
              <a:rPr lang="en-US" sz="2800" dirty="0" smtClean="0">
                <a:latin typeface="Times New Roman"/>
                <a:cs typeface="Times New Roman"/>
              </a:rPr>
              <a:t>structures </a:t>
            </a:r>
            <a:r>
              <a:rPr lang="en-US" sz="2800" dirty="0">
                <a:latin typeface="Times New Roman"/>
                <a:cs typeface="Times New Roman"/>
              </a:rPr>
              <a:t>into DEVS models</a:t>
            </a:r>
            <a:r>
              <a:rPr lang="en-US" sz="2800" dirty="0" smtClean="0">
                <a:latin typeface="Times New Roman"/>
                <a:cs typeface="Times New Roman"/>
              </a:rPr>
              <a:t>;</a:t>
            </a:r>
          </a:p>
          <a:p>
            <a:pPr marL="571500" indent="-571500"/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 marL="571500" indent="-571500"/>
            <a:endParaRPr lang="en-US" sz="2800" dirty="0" smtClean="0">
              <a:latin typeface="Times New Roman"/>
              <a:cs typeface="Times New Roman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SES </a:t>
            </a:r>
            <a:r>
              <a:rPr lang="en-US" sz="2800" dirty="0">
                <a:latin typeface="Times New Roman"/>
                <a:cs typeface="Times New Roman"/>
              </a:rPr>
              <a:t>extension in MS4Me</a:t>
            </a:r>
            <a:r>
              <a:rPr lang="en-US" sz="2800" dirty="0" smtClean="0">
                <a:latin typeface="Times New Roman"/>
                <a:cs typeface="Times New Roman"/>
              </a:rPr>
              <a:t> to </a:t>
            </a:r>
            <a:r>
              <a:rPr lang="en-US" sz="2800" dirty="0">
                <a:latin typeface="Times New Roman"/>
                <a:cs typeface="Times New Roman"/>
              </a:rPr>
              <a:t>generate DEVS models from the proposed extended SES in the MS4Me </a:t>
            </a:r>
            <a:r>
              <a:rPr lang="en-US" sz="2800" dirty="0" smtClean="0">
                <a:latin typeface="Times New Roman"/>
                <a:cs typeface="Times New Roman"/>
              </a:rPr>
              <a:t>software;</a:t>
            </a:r>
          </a:p>
          <a:p>
            <a:pPr marL="571500" indent="-571500"/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 marL="571500" indent="-571500"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combine </a:t>
            </a:r>
            <a:r>
              <a:rPr lang="en-US" sz="2800" dirty="0">
                <a:latin typeface="Times New Roman"/>
                <a:cs typeface="Times New Roman"/>
              </a:rPr>
              <a:t>Activity-Based M&amp;S concepts </a:t>
            </a:r>
            <a:r>
              <a:rPr lang="en-US" sz="2800" dirty="0" smtClean="0">
                <a:latin typeface="Times New Roman"/>
                <a:cs typeface="Times New Roman"/>
              </a:rPr>
              <a:t>and Abstraction/Time hierarchies  to speed up DEVS simulations.</a:t>
            </a:r>
          </a:p>
          <a:p>
            <a:pPr marL="571500" indent="-571500">
              <a:buFont typeface="Wingdings" charset="2"/>
              <a:buChar char="Ø"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Work on </a:t>
            </a:r>
            <a:r>
              <a:rPr lang="en-US" sz="2800" dirty="0" err="1" smtClean="0">
                <a:latin typeface="Times New Roman"/>
                <a:cs typeface="Times New Roman"/>
              </a:rPr>
              <a:t>probalitistic</a:t>
            </a:r>
            <a:r>
              <a:rPr lang="en-US" sz="2800" dirty="0" smtClean="0">
                <a:latin typeface="Times New Roman"/>
                <a:cs typeface="Times New Roman"/>
              </a:rPr>
              <a:t> hierarchy based on Markov </a:t>
            </a:r>
            <a:r>
              <a:rPr lang="en-US" sz="2800" dirty="0" err="1" smtClean="0">
                <a:latin typeface="Times New Roman"/>
                <a:cs typeface="Times New Roman"/>
              </a:rPr>
              <a:t>lumpability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304800"/>
            <a:ext cx="91439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000" dirty="0" smtClean="0">
                <a:latin typeface="Times New Roman"/>
                <a:cs typeface="Times New Roman" pitchFamily="18" charset="0"/>
              </a:rPr>
              <a:t>Outline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Abstraction and time  hierarchies, SES &amp; DEVS </a:t>
            </a:r>
            <a:endParaRPr lang="en-US" sz="3200" dirty="0"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 err="1" smtClean="0">
                <a:latin typeface="Times New Roman"/>
                <a:cs typeface="Times New Roman"/>
              </a:rPr>
              <a:t>Abstraction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and</a:t>
            </a:r>
            <a:r>
              <a:rPr lang="pt-BR" sz="3200" dirty="0" smtClean="0">
                <a:latin typeface="Times New Roman"/>
                <a:cs typeface="Times New Roman"/>
              </a:rPr>
              <a:t> time  </a:t>
            </a:r>
            <a:r>
              <a:rPr lang="pt-BR" sz="3200" dirty="0" err="1" smtClean="0">
                <a:latin typeface="Times New Roman"/>
                <a:cs typeface="Times New Roman"/>
              </a:rPr>
              <a:t>hierarcies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into</a:t>
            </a:r>
            <a:r>
              <a:rPr lang="pt-BR" sz="3200" dirty="0" smtClean="0">
                <a:latin typeface="Times New Roman"/>
                <a:cs typeface="Times New Roman"/>
              </a:rPr>
              <a:t> SES &amp; DEVS:</a:t>
            </a:r>
          </a:p>
          <a:p>
            <a:pPr marL="971550" lvl="1" indent="-514350">
              <a:lnSpc>
                <a:spcPct val="150000"/>
              </a:lnSpc>
            </a:pPr>
            <a:r>
              <a:rPr lang="pt-BR" sz="3200" dirty="0" smtClean="0">
                <a:latin typeface="Times New Roman"/>
                <a:cs typeface="Times New Roman"/>
              </a:rPr>
              <a:t>. </a:t>
            </a:r>
            <a:r>
              <a:rPr lang="pt-BR" sz="3200" dirty="0" err="1" smtClean="0">
                <a:latin typeface="Times New Roman"/>
                <a:cs typeface="Times New Roman"/>
              </a:rPr>
              <a:t>Modeling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 smtClean="0">
              <a:latin typeface="Times New Roman"/>
              <a:cs typeface="Times New Roman"/>
            </a:endParaRPr>
          </a:p>
          <a:p>
            <a:pPr marL="971550" lvl="1" indent="-514350">
              <a:lnSpc>
                <a:spcPct val="150000"/>
              </a:lnSpc>
            </a:pPr>
            <a:r>
              <a:rPr lang="pt-BR" sz="3200" dirty="0" smtClean="0">
                <a:latin typeface="Times New Roman"/>
                <a:cs typeface="Times New Roman"/>
              </a:rPr>
              <a:t>. </a:t>
            </a:r>
            <a:r>
              <a:rPr lang="pt-BR" sz="3200" dirty="0" err="1" smtClean="0">
                <a:latin typeface="Times New Roman"/>
                <a:cs typeface="Times New Roman"/>
              </a:rPr>
              <a:t>Simulation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Implementation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Case Study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Conclusion </a:t>
            </a:r>
            <a:endParaRPr lang="en-US" sz="3200" dirty="0" smtClean="0">
              <a:latin typeface="Times New Roman"/>
            </a:endParaRPr>
          </a:p>
          <a:p>
            <a:endParaRPr lang="en-US" sz="3200" dirty="0" smtClean="0">
              <a:latin typeface="Times New Roman"/>
            </a:endParaRPr>
          </a:p>
          <a:p>
            <a:endParaRPr lang="en-US" sz="3200" dirty="0"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304800"/>
            <a:ext cx="91439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000" dirty="0" smtClean="0">
                <a:latin typeface="Times New Roman"/>
                <a:cs typeface="Times New Roman" pitchFamily="18" charset="0"/>
              </a:rPr>
              <a:t>Outline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Abstraction and time  hierarchies, SES &amp; DEVS </a:t>
            </a:r>
            <a:endParaRPr lang="en-US" sz="320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 err="1" smtClean="0">
                <a:latin typeface="Times New Roman"/>
                <a:cs typeface="Times New Roman"/>
              </a:rPr>
              <a:t>Abstraction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and</a:t>
            </a:r>
            <a:r>
              <a:rPr lang="pt-BR" sz="3200" dirty="0" smtClean="0">
                <a:latin typeface="Times New Roman"/>
                <a:cs typeface="Times New Roman"/>
              </a:rPr>
              <a:t> time  </a:t>
            </a:r>
            <a:r>
              <a:rPr lang="pt-BR" sz="3200" dirty="0" err="1" smtClean="0">
                <a:latin typeface="Times New Roman"/>
                <a:cs typeface="Times New Roman"/>
              </a:rPr>
              <a:t>hierarcies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into</a:t>
            </a:r>
            <a:r>
              <a:rPr lang="pt-BR" sz="3200" dirty="0" smtClean="0">
                <a:latin typeface="Times New Roman"/>
                <a:cs typeface="Times New Roman"/>
              </a:rPr>
              <a:t> SES &amp; DEVS:</a:t>
            </a:r>
          </a:p>
          <a:p>
            <a:pPr marL="971550" lvl="1" indent="-514350">
              <a:lnSpc>
                <a:spcPct val="150000"/>
              </a:lnSpc>
            </a:pPr>
            <a:r>
              <a:rPr lang="pt-BR" sz="3200" dirty="0" smtClean="0">
                <a:latin typeface="Times New Roman"/>
                <a:cs typeface="Times New Roman"/>
              </a:rPr>
              <a:t>. </a:t>
            </a:r>
            <a:r>
              <a:rPr lang="pt-BR" sz="3200" dirty="0" err="1" smtClean="0">
                <a:latin typeface="Times New Roman"/>
                <a:cs typeface="Times New Roman"/>
              </a:rPr>
              <a:t>Modeling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 smtClean="0">
              <a:latin typeface="Times New Roman"/>
              <a:cs typeface="Times New Roman"/>
            </a:endParaRPr>
          </a:p>
          <a:p>
            <a:pPr marL="971550" lvl="1" indent="-514350">
              <a:lnSpc>
                <a:spcPct val="150000"/>
              </a:lnSpc>
            </a:pPr>
            <a:r>
              <a:rPr lang="pt-BR" sz="3200" dirty="0" smtClean="0">
                <a:latin typeface="Times New Roman"/>
                <a:cs typeface="Times New Roman"/>
              </a:rPr>
              <a:t>. </a:t>
            </a:r>
            <a:r>
              <a:rPr lang="pt-BR" sz="3200" dirty="0" err="1" smtClean="0">
                <a:latin typeface="Times New Roman"/>
                <a:cs typeface="Times New Roman"/>
              </a:rPr>
              <a:t>Simulation</a:t>
            </a:r>
            <a:r>
              <a:rPr lang="pt-BR" sz="3200" dirty="0" smtClean="0">
                <a:latin typeface="Times New Roman"/>
                <a:cs typeface="Times New Roman"/>
              </a:rPr>
              <a:t> </a:t>
            </a:r>
            <a:r>
              <a:rPr lang="pt-BR" sz="3200" dirty="0" err="1" smtClean="0">
                <a:latin typeface="Times New Roman"/>
                <a:cs typeface="Times New Roman"/>
              </a:rPr>
              <a:t>aspects</a:t>
            </a:r>
            <a:endParaRPr lang="pt-BR" sz="32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Implementation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Case Study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/>
                <a:cs typeface="Times New Roman" pitchFamily="18" charset="0"/>
              </a:rPr>
              <a:t>Conclusion </a:t>
            </a:r>
            <a:endParaRPr lang="en-US" sz="3200" dirty="0" smtClean="0">
              <a:latin typeface="Times New Roman"/>
            </a:endParaRPr>
          </a:p>
          <a:p>
            <a:endParaRPr lang="en-US" sz="3200" dirty="0" smtClean="0">
              <a:latin typeface="Times New Roman"/>
            </a:endParaRPr>
          </a:p>
          <a:p>
            <a:endParaRPr lang="en-US" sz="3200" dirty="0"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685800"/>
          </a:xfrm>
        </p:spPr>
        <p:txBody>
          <a:bodyPr/>
          <a:lstStyle/>
          <a:p>
            <a:r>
              <a:rPr lang="en-US" sz="3600" dirty="0" smtClean="0"/>
              <a:t>Background: Abstraction Hierarchy </a:t>
            </a:r>
            <a:r>
              <a:rPr lang="en-US" sz="3600" dirty="0" err="1" smtClean="0"/>
              <a:t>vs</a:t>
            </a:r>
            <a:r>
              <a:rPr lang="en-US" sz="3600" dirty="0" smtClean="0"/>
              <a:t> Description Hierarchy 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</a:t>
            </a:r>
          </a:p>
        </p:txBody>
      </p:sp>
      <p:pic>
        <p:nvPicPr>
          <p:cNvPr id="8" name="Picture 8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2400" y="1371600"/>
            <a:ext cx="8991600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685800"/>
          </a:xfrm>
        </p:spPr>
        <p:txBody>
          <a:bodyPr/>
          <a:lstStyle/>
          <a:p>
            <a:r>
              <a:rPr lang="en-US" sz="3600" dirty="0" smtClean="0"/>
              <a:t>Background: Time hierarchy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99185"/>
            <a:ext cx="9144000" cy="6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Wingdings" charset="2"/>
              <a:buChar char="q"/>
            </a:pPr>
            <a:r>
              <a:rPr lang="en-US" sz="2800" dirty="0" smtClean="0"/>
              <a:t>Time hierarchy</a:t>
            </a:r>
            <a:endParaRPr lang="en-US" sz="2800" dirty="0">
              <a:latin typeface="Arial Unicode MS" charset="0"/>
            </a:endParaRPr>
          </a:p>
        </p:txBody>
      </p:sp>
      <p:pic>
        <p:nvPicPr>
          <p:cNvPr id="9" name="Picture 9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2133600"/>
            <a:ext cx="85344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sz="3600" dirty="0" smtClean="0">
                <a:latin typeface="Times New Roman"/>
              </a:rPr>
              <a:t>Background: SES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6758012" cy="44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457200"/>
            <a:ext cx="9144000" cy="799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r>
              <a:rPr lang="en-US" sz="3600" dirty="0" smtClean="0">
                <a:latin typeface="Times New Roman"/>
              </a:rPr>
              <a:t>Background: SES Example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endParaRPr lang="fr-FR" sz="2800" dirty="0" smtClean="0">
              <a:latin typeface="Times New Roman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endParaRPr lang="fr-FR" sz="2800" dirty="0">
              <a:latin typeface="Times New Roman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endParaRPr lang="fr-FR" sz="2800" dirty="0" smtClean="0">
              <a:latin typeface="Times New Roman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endParaRPr lang="fr-FR" sz="2800" dirty="0">
              <a:latin typeface="Times New Roman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endParaRPr lang="fr-FR" sz="2800" dirty="0" smtClean="0">
              <a:latin typeface="Times New Roman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endParaRPr lang="fr-FR" sz="2800" dirty="0">
              <a:latin typeface="Times New Roman"/>
            </a:endParaRPr>
          </a:p>
          <a:p>
            <a:pPr marL="457200" indent="-457200">
              <a:buFont typeface="Wingdings" charset="2"/>
              <a:buChar char="Ø"/>
            </a:pPr>
            <a:r>
              <a:rPr lang="fr-FR" sz="2800" dirty="0" smtClean="0">
                <a:latin typeface="Times New Roman"/>
              </a:rPr>
              <a:t>A SES </a:t>
            </a:r>
            <a:r>
              <a:rPr lang="fr-FR" sz="2800" dirty="0" err="1" smtClean="0">
                <a:latin typeface="Times New Roman"/>
              </a:rPr>
              <a:t>involves</a:t>
            </a:r>
            <a:r>
              <a:rPr lang="fr-FR" sz="2800" dirty="0" smtClean="0">
                <a:latin typeface="Times New Roman"/>
              </a:rPr>
              <a:t> a set of DEVS </a:t>
            </a:r>
            <a:r>
              <a:rPr lang="fr-FR" sz="2800" dirty="0" err="1" smtClean="0">
                <a:latin typeface="Times New Roman"/>
              </a:rPr>
              <a:t>models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which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can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be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obtained</a:t>
            </a:r>
            <a:r>
              <a:rPr lang="fr-FR" sz="2800" dirty="0" smtClean="0">
                <a:latin typeface="Times New Roman"/>
              </a:rPr>
              <a:t> by a </a:t>
            </a:r>
            <a:r>
              <a:rPr lang="fr-FR" sz="2800" dirty="0" err="1" smtClean="0">
                <a:latin typeface="Times New Roman"/>
              </a:rPr>
              <a:t>pruning</a:t>
            </a:r>
            <a:r>
              <a:rPr lang="fr-FR" sz="2800" dirty="0" smtClean="0">
                <a:latin typeface="Times New Roman"/>
              </a:rPr>
              <a:t> </a:t>
            </a:r>
            <a:r>
              <a:rPr lang="fr-FR" sz="2800" dirty="0" err="1" smtClean="0">
                <a:latin typeface="Times New Roman"/>
              </a:rPr>
              <a:t>process</a:t>
            </a:r>
            <a:endParaRPr lang="fr-FR" sz="2800" dirty="0" smtClean="0">
              <a:latin typeface="Times New Roman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Pruning is an operation to cut off unnecessary structure in a SES based on the specification of a pragmatic frame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A pruned SES </a:t>
            </a:r>
            <a:r>
              <a:rPr lang="en-US" sz="2800" dirty="0">
                <a:latin typeface="Times New Roman"/>
                <a:cs typeface="Times New Roman"/>
              </a:rPr>
              <a:t>is transformed into a </a:t>
            </a:r>
            <a:r>
              <a:rPr lang="en-US" sz="2800" dirty="0" smtClean="0">
                <a:latin typeface="Times New Roman"/>
                <a:cs typeface="Times New Roman"/>
              </a:rPr>
              <a:t>DEVS </a:t>
            </a:r>
            <a:r>
              <a:rPr lang="en-US" sz="2800" dirty="0">
                <a:latin typeface="Times New Roman"/>
                <a:cs typeface="Times New Roman"/>
              </a:rPr>
              <a:t>model 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92696"/>
            <a:ext cx="4475285" cy="3816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360</Words>
  <Application>Microsoft Office PowerPoint</Application>
  <PresentationFormat>Affichage à l'écran (4:3)</PresentationFormat>
  <Paragraphs>218</Paragraphs>
  <Slides>37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Arial Unicode MS</vt:lpstr>
      <vt:lpstr>ＭＳ Ｐゴシック</vt:lpstr>
      <vt:lpstr>ＭＳ Ｐゴシック</vt:lpstr>
      <vt:lpstr>Arial</vt:lpstr>
      <vt:lpstr>Calibri</vt:lpstr>
      <vt:lpstr>Times New Roman</vt:lpstr>
      <vt:lpstr>Wingdings</vt:lpstr>
      <vt:lpstr>Thème Office</vt:lpstr>
      <vt:lpstr>Default Design</vt:lpstr>
      <vt:lpstr>Extension du formalisme SES pour l’intégration de la hiérarchie  d’abstraction et la granularité temporelle au sein de la modélisation et la simulation DEVS </vt:lpstr>
      <vt:lpstr>Présentation PowerPoint</vt:lpstr>
      <vt:lpstr>Présentation PowerPoint</vt:lpstr>
      <vt:lpstr>Présentation PowerPoint</vt:lpstr>
      <vt:lpstr>Présentation PowerPoint</vt:lpstr>
      <vt:lpstr>Background: Abstraction Hierarchy vs Description Hierarchy </vt:lpstr>
      <vt:lpstr>Background: Time hierarchy</vt:lpstr>
      <vt:lpstr>Background: SES</vt:lpstr>
      <vt:lpstr>Présentation PowerPoint</vt:lpstr>
      <vt:lpstr>Background: DEVS and Abstraction  </vt:lpstr>
      <vt:lpstr>Background: DEVS DEVS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Implementation : DEVSimPy  </vt:lpstr>
      <vt:lpstr>Implementation : DEVSimPy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souhila</dc:creator>
  <cp:lastModifiedBy>adminlocal</cp:lastModifiedBy>
  <cp:revision>308</cp:revision>
  <dcterms:created xsi:type="dcterms:W3CDTF">2016-04-06T06:57:09Z</dcterms:created>
  <dcterms:modified xsi:type="dcterms:W3CDTF">2016-04-10T10:40:29Z</dcterms:modified>
</cp:coreProperties>
</file>