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6" r:id="rId3"/>
    <p:sldId id="307" r:id="rId4"/>
    <p:sldId id="275" r:id="rId5"/>
    <p:sldId id="309" r:id="rId6"/>
    <p:sldId id="294" r:id="rId7"/>
    <p:sldId id="313" r:id="rId8"/>
    <p:sldId id="312" r:id="rId9"/>
    <p:sldId id="314" r:id="rId10"/>
    <p:sldId id="315" r:id="rId11"/>
    <p:sldId id="316" r:id="rId12"/>
    <p:sldId id="317" r:id="rId13"/>
    <p:sldId id="318" r:id="rId14"/>
    <p:sldId id="319" r:id="rId15"/>
    <p:sldId id="298" r:id="rId16"/>
    <p:sldId id="322" r:id="rId17"/>
    <p:sldId id="323" r:id="rId18"/>
    <p:sldId id="324" r:id="rId19"/>
    <p:sldId id="325" r:id="rId20"/>
    <p:sldId id="326" r:id="rId21"/>
    <p:sldId id="327" r:id="rId22"/>
    <p:sldId id="301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7" r:id="rId32"/>
    <p:sldId id="304" r:id="rId33"/>
    <p:sldId id="302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450"/>
    <a:srgbClr val="E8244E"/>
    <a:srgbClr val="E53BA8"/>
    <a:srgbClr val="EDA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87" d="100"/>
          <a:sy n="87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F39C-302B-4662-B34B-DDD566B2E348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0545F-D684-4600-9CAC-F6BA5A95ADB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9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17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035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91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54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C796B-AAD4-4B61-BC91-F8B8702133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9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C796B-AAD4-4B61-BC91-F8B8702133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9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53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42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553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781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885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545F-D684-4600-9CAC-F6BA5A95ADBD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92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0846-18FA-4DB2-8892-E9C219E5071A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3138-CC64-480C-AF0C-B5F8CA888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0309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PDEVS Protocol Performance </a:t>
            </a:r>
            <a:r>
              <a:rPr lang="fr-FR" sz="3200" b="1" dirty="0" err="1" smtClean="0"/>
              <a:t>Prediction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using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Activity</a:t>
            </a:r>
            <a:r>
              <a:rPr lang="fr-FR" sz="3200" b="1" dirty="0" smtClean="0"/>
              <a:t> Patterns </a:t>
            </a:r>
            <a:r>
              <a:rPr lang="fr-FR" sz="3200" b="1" dirty="0" err="1" smtClean="0"/>
              <a:t>with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Finite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Probabilistic</a:t>
            </a:r>
            <a:r>
              <a:rPr lang="fr-FR" sz="3200" b="1" dirty="0" smtClean="0"/>
              <a:t> DEVS</a:t>
            </a:r>
            <a:br>
              <a:rPr lang="fr-FR" sz="3200" b="1" dirty="0" smtClean="0"/>
            </a:br>
            <a:r>
              <a:rPr lang="fr-FR" sz="3200" b="1" dirty="0" smtClean="0"/>
              <a:t>DEMO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8028384" cy="63056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Capocchi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J.F.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Santucci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B.P.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Zeigler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1910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err="1" smtClean="0"/>
              <a:t>University</a:t>
            </a:r>
            <a:r>
              <a:rPr lang="fr-FR" dirty="0" smtClean="0"/>
              <a:t> of </a:t>
            </a:r>
            <a:r>
              <a:rPr lang="fr-FR" dirty="0" err="1" smtClean="0"/>
              <a:t>Corsica</a:t>
            </a:r>
            <a:endParaRPr lang="fr-FR" dirty="0" smtClean="0"/>
          </a:p>
          <a:p>
            <a:pPr algn="ctr"/>
            <a:r>
              <a:rPr lang="fr-FR" dirty="0" smtClean="0"/>
              <a:t>France</a:t>
            </a:r>
          </a:p>
          <a:p>
            <a:r>
              <a:rPr lang="fr-FR" dirty="0" smtClean="0"/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4191000"/>
            <a:ext cx="140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err="1" smtClean="0"/>
              <a:t>RTSync</a:t>
            </a:r>
            <a:r>
              <a:rPr lang="fr-FR" dirty="0" smtClean="0"/>
              <a:t> Corp.</a:t>
            </a:r>
          </a:p>
          <a:p>
            <a:pPr algn="ctr"/>
            <a:r>
              <a:rPr lang="fr-FR" dirty="0" smtClean="0"/>
              <a:t>USA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/>
                <a:cs typeface="Times New Roman"/>
              </a:rPr>
              <a:t>PDEVS </a:t>
            </a:r>
            <a:r>
              <a:rPr lang="fr-FR" sz="2800" dirty="0" err="1" smtClean="0">
                <a:latin typeface="Times New Roman"/>
                <a:cs typeface="Times New Roman"/>
              </a:rPr>
              <a:t>protocol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restricted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send-only</a:t>
            </a:r>
            <a:r>
              <a:rPr lang="fr-FR" sz="2800" dirty="0" smtClean="0">
                <a:latin typeface="Times New Roman"/>
                <a:cs typeface="Times New Roman"/>
              </a:rPr>
              <a:t> mode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810" y="1752601"/>
            <a:ext cx="3640590" cy="290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8839200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In </a:t>
            </a:r>
            <a:r>
              <a:rPr lang="fr-FR" sz="2800" dirty="0" err="1" smtClean="0"/>
              <a:t>order</a:t>
            </a:r>
            <a:r>
              <a:rPr lang="fr-FR" sz="2800" dirty="0" smtClean="0"/>
              <a:t> to use the Markov model of the PDEVS </a:t>
            </a:r>
            <a:r>
              <a:rPr lang="fr-FR" sz="2800" dirty="0" err="1" smtClean="0"/>
              <a:t>protocol</a:t>
            </a:r>
            <a:r>
              <a:rPr lang="fr-FR" sz="2800" dirty="0" smtClean="0"/>
              <a:t>, </a:t>
            </a:r>
            <a:r>
              <a:rPr lang="fr-FR" sz="2800" dirty="0" err="1" smtClean="0"/>
              <a:t>estimate</a:t>
            </a:r>
            <a:r>
              <a:rPr lang="fr-FR" sz="2800" dirty="0" smtClean="0"/>
              <a:t> for </a:t>
            </a:r>
            <a:r>
              <a:rPr lang="fr-FR" sz="2800" dirty="0" err="1" smtClean="0"/>
              <a:t>each</a:t>
            </a:r>
            <a:r>
              <a:rPr lang="fr-FR" sz="2800" dirty="0" smtClean="0"/>
              <a:t> </a:t>
            </a:r>
            <a:r>
              <a:rPr lang="fr-FR" sz="2800" dirty="0" err="1" smtClean="0"/>
              <a:t>atomic</a:t>
            </a:r>
            <a:r>
              <a:rPr lang="fr-FR" sz="2800" dirty="0" smtClean="0"/>
              <a:t> model </a:t>
            </a:r>
            <a:r>
              <a:rPr lang="fr-FR" sz="2800" dirty="0" err="1" smtClean="0"/>
              <a:t>involved</a:t>
            </a:r>
            <a:r>
              <a:rPr lang="fr-FR" sz="2800" dirty="0" smtClean="0"/>
              <a:t> in the </a:t>
            </a:r>
            <a:r>
              <a:rPr lang="fr-FR" sz="2800" dirty="0" err="1" smtClean="0"/>
              <a:t>coupled</a:t>
            </a:r>
            <a:r>
              <a:rPr lang="fr-FR" sz="2800" dirty="0" smtClean="0"/>
              <a:t> model </a:t>
            </a:r>
            <a:r>
              <a:rPr lang="fr-FR" sz="2800" dirty="0" err="1" smtClean="0"/>
              <a:t>under</a:t>
            </a:r>
            <a:r>
              <a:rPr lang="fr-FR" sz="2800" dirty="0" smtClean="0"/>
              <a:t> </a:t>
            </a:r>
            <a:r>
              <a:rPr lang="fr-FR" sz="2800" dirty="0" err="1" smtClean="0"/>
              <a:t>study</a:t>
            </a:r>
            <a:r>
              <a:rPr lang="fr-FR" sz="2800" dirty="0" smtClean="0"/>
              <a:t> : </a:t>
            </a:r>
          </a:p>
          <a:p>
            <a:endParaRPr lang="fr-FR" sz="2800" dirty="0" smtClean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 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a state </a:t>
            </a:r>
            <a:r>
              <a:rPr lang="fr-FR" sz="2800" dirty="0" err="1" smtClean="0"/>
              <a:t>giving</a:t>
            </a:r>
            <a:r>
              <a:rPr lang="fr-FR" sz="2800" dirty="0" smtClean="0"/>
              <a:t> an output </a:t>
            </a:r>
            <a:r>
              <a:rPr lang="fr-FR" sz="2800" dirty="0" err="1" smtClean="0"/>
              <a:t>according</a:t>
            </a:r>
            <a:r>
              <a:rPr lang="fr-FR" sz="2800" dirty="0" smtClean="0"/>
              <a:t> to input patterns (</a:t>
            </a:r>
            <a:r>
              <a:rPr lang="fr-FR" sz="2800" dirty="0" err="1" smtClean="0"/>
              <a:t>called</a:t>
            </a:r>
            <a:r>
              <a:rPr lang="fr-FR" sz="2800" dirty="0" smtClean="0"/>
              <a:t> first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).</a:t>
            </a:r>
          </a:p>
          <a:p>
            <a:endParaRPr lang="fr-FR" sz="2800" dirty="0" smtClean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 the rate of release of imminents by the </a:t>
            </a:r>
            <a:r>
              <a:rPr lang="fr-FR" sz="2800" dirty="0" err="1" smtClean="0"/>
              <a:t>coordinator</a:t>
            </a:r>
            <a:r>
              <a:rPr lang="fr-FR" sz="2800" dirty="0" smtClean="0"/>
              <a:t> (</a:t>
            </a:r>
            <a:r>
              <a:rPr lang="fr-FR" sz="2800" dirty="0" err="1" smtClean="0"/>
              <a:t>called</a:t>
            </a:r>
            <a:r>
              <a:rPr lang="fr-FR" sz="2800" dirty="0" smtClean="0"/>
              <a:t> second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)</a:t>
            </a:r>
          </a:p>
          <a:p>
            <a:endParaRPr lang="fr-FR" sz="2800" dirty="0" smtClean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  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to </a:t>
            </a:r>
            <a:r>
              <a:rPr lang="fr-FR" sz="2800" dirty="0" err="1" smtClean="0"/>
              <a:t>that</a:t>
            </a:r>
            <a:r>
              <a:rPr lang="fr-FR" sz="2800" dirty="0" smtClean="0"/>
              <a:t> the simulator </a:t>
            </a:r>
            <a:r>
              <a:rPr lang="fr-FR" sz="2800" dirty="0" err="1" smtClean="0"/>
              <a:t>performs</a:t>
            </a:r>
            <a:r>
              <a:rPr lang="fr-FR" sz="2800" dirty="0" smtClean="0"/>
              <a:t> the </a:t>
            </a:r>
            <a:r>
              <a:rPr lang="fr-FR" sz="2800" dirty="0" err="1" smtClean="0"/>
              <a:t>model’s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internal</a:t>
            </a:r>
            <a:r>
              <a:rPr lang="fr-FR" sz="2800" dirty="0" smtClean="0"/>
              <a:t> transition </a:t>
            </a:r>
            <a:r>
              <a:rPr lang="fr-FR" sz="2800" dirty="0" err="1" smtClean="0"/>
              <a:t>without</a:t>
            </a:r>
            <a:r>
              <a:rPr lang="fr-FR" sz="2800" dirty="0" smtClean="0"/>
              <a:t> </a:t>
            </a:r>
            <a:r>
              <a:rPr lang="fr-FR" sz="2800" dirty="0" err="1" smtClean="0"/>
              <a:t>receiving</a:t>
            </a:r>
            <a:r>
              <a:rPr lang="fr-FR" sz="2800" dirty="0" smtClean="0"/>
              <a:t> an </a:t>
            </a:r>
            <a:r>
              <a:rPr lang="fr-FR" sz="2800" dirty="0" err="1" smtClean="0"/>
              <a:t>external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r>
              <a:rPr lang="fr-FR" sz="2800" dirty="0" smtClean="0"/>
              <a:t> (</a:t>
            </a:r>
            <a:r>
              <a:rPr lang="fr-FR" sz="2800" dirty="0" err="1" smtClean="0"/>
              <a:t>called</a:t>
            </a:r>
            <a:r>
              <a:rPr lang="fr-FR" sz="2800" dirty="0" smtClean="0"/>
              <a:t> </a:t>
            </a:r>
            <a:r>
              <a:rPr lang="fr-FR" sz="2800" dirty="0" err="1" smtClean="0"/>
              <a:t>third</a:t>
            </a:r>
            <a:r>
              <a:rPr lang="fr-FR" sz="2800" dirty="0" smtClean="0"/>
              <a:t>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30958"/>
            <a:ext cx="8839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/>
                <a:cs typeface="Times New Roman"/>
              </a:rPr>
              <a:t>These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three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defined</a:t>
            </a:r>
            <a:r>
              <a:rPr lang="fr-FR" sz="2800" dirty="0" smtClean="0">
                <a:latin typeface="Times New Roman"/>
                <a:cs typeface="Times New Roman"/>
              </a:rPr>
              <a:t> for </a:t>
            </a:r>
            <a:r>
              <a:rPr lang="fr-FR" sz="2800" dirty="0" err="1" smtClean="0">
                <a:latin typeface="Times New Roman"/>
                <a:cs typeface="Times New Roman"/>
              </a:rPr>
              <a:t>each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atomic</a:t>
            </a:r>
            <a:r>
              <a:rPr lang="fr-FR" sz="2800" dirty="0" smtClean="0">
                <a:latin typeface="Times New Roman"/>
                <a:cs typeface="Times New Roman"/>
              </a:rPr>
              <a:t> model </a:t>
            </a:r>
            <a:r>
              <a:rPr lang="fr-FR" sz="2800" dirty="0" err="1" smtClean="0">
                <a:latin typeface="Times New Roman"/>
                <a:cs typeface="Times New Roman"/>
              </a:rPr>
              <a:t>will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be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introduced</a:t>
            </a:r>
            <a:r>
              <a:rPr lang="fr-FR" sz="2800" dirty="0" smtClean="0">
                <a:latin typeface="Times New Roman"/>
                <a:cs typeface="Times New Roman"/>
              </a:rPr>
              <a:t> in the </a:t>
            </a:r>
            <a:r>
              <a:rPr lang="fr-FR" sz="2800" dirty="0" err="1" smtClean="0">
                <a:latin typeface="Times New Roman"/>
                <a:cs typeface="Times New Roman"/>
              </a:rPr>
              <a:t>corresponding</a:t>
            </a:r>
            <a:r>
              <a:rPr lang="fr-FR" sz="2800" dirty="0" smtClean="0">
                <a:latin typeface="Times New Roman"/>
                <a:cs typeface="Times New Roman"/>
              </a:rPr>
              <a:t> CTM PDEVS model in </a:t>
            </a:r>
            <a:r>
              <a:rPr lang="fr-FR" sz="2800" dirty="0" err="1" smtClean="0">
                <a:latin typeface="Times New Roman"/>
                <a:cs typeface="Times New Roman"/>
              </a:rPr>
              <a:t>order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specify</a:t>
            </a:r>
            <a:r>
              <a:rPr lang="fr-FR" sz="2800" dirty="0" smtClean="0">
                <a:latin typeface="Times New Roman"/>
                <a:cs typeface="Times New Roman"/>
              </a:rPr>
              <a:t>:</a:t>
            </a: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of output </a:t>
            </a:r>
            <a:r>
              <a:rPr lang="fr-FR" sz="2800" dirty="0" err="1" smtClean="0">
                <a:latin typeface="Times New Roman"/>
                <a:cs typeface="Times New Roman"/>
              </a:rPr>
              <a:t>before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(P1)</a:t>
            </a: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inputs cause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(P2)</a:t>
            </a: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the simulator </a:t>
            </a:r>
            <a:r>
              <a:rPr lang="fr-FR" sz="2800" dirty="0" err="1" smtClean="0">
                <a:latin typeface="Times New Roman"/>
                <a:cs typeface="Times New Roman"/>
              </a:rPr>
              <a:t>performs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model’s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without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receiving</a:t>
            </a:r>
            <a:r>
              <a:rPr lang="fr-FR" sz="2800" dirty="0" smtClean="0">
                <a:latin typeface="Times New Roman"/>
                <a:cs typeface="Times New Roman"/>
              </a:rPr>
              <a:t> an </a:t>
            </a:r>
            <a:r>
              <a:rPr lang="fr-FR" sz="2800" dirty="0" err="1" smtClean="0">
                <a:latin typeface="Times New Roman"/>
                <a:cs typeface="Times New Roman"/>
              </a:rPr>
              <a:t>external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event</a:t>
            </a:r>
            <a:r>
              <a:rPr lang="fr-FR" sz="2800" dirty="0" smtClean="0">
                <a:latin typeface="Times New Roman"/>
                <a:cs typeface="Times New Roman"/>
              </a:rPr>
              <a:t> (P3)</a:t>
            </a:r>
          </a:p>
          <a:p>
            <a:pPr>
              <a:buFont typeface="Wingdings" charset="2"/>
              <a:buChar char="Ø"/>
            </a:pPr>
            <a:endParaRPr lang="fr-FR" sz="2800" dirty="0" smtClean="0">
              <a:latin typeface="Times New Roman"/>
              <a:cs typeface="Times New Roman"/>
            </a:endParaRPr>
          </a:p>
          <a:p>
            <a:r>
              <a:rPr lang="fr-FR" sz="2800" dirty="0" smtClean="0"/>
              <a:t>Of course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 </a:t>
            </a:r>
            <a:r>
              <a:rPr lang="fr-FR" sz="2800" dirty="0" err="1" smtClean="0"/>
              <a:t>compute</a:t>
            </a:r>
            <a:r>
              <a:rPr lang="fr-FR" sz="2800" dirty="0" smtClean="0"/>
              <a:t>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associated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probabilities</a:t>
            </a:r>
            <a:r>
              <a:rPr lang="fr-FR" sz="28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δint</a:t>
            </a:r>
            <a:r>
              <a:rPr lang="fr-FR" sz="2800" dirty="0" smtClean="0"/>
              <a:t> (1-P1) </a:t>
            </a:r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input </a:t>
            </a:r>
            <a:r>
              <a:rPr lang="fr-FR" sz="2800" dirty="0" err="1" smtClean="0"/>
              <a:t>does</a:t>
            </a:r>
            <a:r>
              <a:rPr lang="fr-FR" sz="2800" dirty="0" smtClean="0"/>
              <a:t> not cause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rescheduling</a:t>
            </a:r>
            <a:r>
              <a:rPr lang="fr-FR" sz="2800" dirty="0" smtClean="0"/>
              <a:t> (1-P2)</a:t>
            </a:r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the </a:t>
            </a:r>
            <a:r>
              <a:rPr lang="fr-FR" sz="2800" dirty="0" err="1" smtClean="0"/>
              <a:t>atomic</a:t>
            </a:r>
            <a:r>
              <a:rPr lang="fr-FR" sz="2800" dirty="0" smtClean="0"/>
              <a:t> model have </a:t>
            </a:r>
            <a:r>
              <a:rPr lang="fr-FR" sz="2800" dirty="0" err="1" smtClean="0"/>
              <a:t>received</a:t>
            </a:r>
            <a:r>
              <a:rPr lang="fr-FR" sz="2800" dirty="0" smtClean="0"/>
              <a:t> an </a:t>
            </a:r>
            <a:r>
              <a:rPr lang="fr-FR" sz="2800" dirty="0" err="1" smtClean="0"/>
              <a:t>external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r>
              <a:rPr lang="fr-FR" sz="2800" dirty="0" smtClean="0"/>
              <a:t> </a:t>
            </a:r>
            <a:r>
              <a:rPr lang="fr-FR" sz="2800" dirty="0" err="1" smtClean="0"/>
              <a:t>while</a:t>
            </a:r>
            <a:r>
              <a:rPr lang="fr-FR" sz="2800" dirty="0" smtClean="0"/>
              <a:t> </a:t>
            </a:r>
            <a:r>
              <a:rPr lang="fr-FR" sz="2800" dirty="0" err="1" smtClean="0"/>
              <a:t>ready</a:t>
            </a:r>
            <a:r>
              <a:rPr lang="fr-FR" sz="2800" dirty="0" smtClean="0"/>
              <a:t> to </a:t>
            </a:r>
            <a:r>
              <a:rPr lang="fr-FR" sz="2800" dirty="0" err="1" smtClean="0"/>
              <a:t>perform</a:t>
            </a:r>
            <a:r>
              <a:rPr lang="fr-FR" sz="2800" dirty="0" smtClean="0"/>
              <a:t> an </a:t>
            </a:r>
            <a:r>
              <a:rPr lang="fr-FR" sz="2800" dirty="0" err="1" smtClean="0"/>
              <a:t>δint</a:t>
            </a:r>
            <a:r>
              <a:rPr lang="fr-FR" sz="2800" dirty="0" smtClean="0"/>
              <a:t> (1- P3)</a:t>
            </a:r>
            <a:endParaRPr lang="fr-F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30958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Parallel Utilization Computed From Markov Model Steady State</a:t>
            </a:r>
            <a:endParaRPr lang="fr-FR" sz="2800" dirty="0"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0" y="16002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Parallel Utilization is the 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</a:t>
            </a:r>
            <a:r>
              <a:rPr lang="fr-FR" sz="2800" dirty="0" err="1" smtClean="0"/>
              <a:t>activity</a:t>
            </a:r>
            <a:r>
              <a:rPr lang="fr-FR" sz="2800" dirty="0" smtClean="0"/>
              <a:t> (</a:t>
            </a:r>
            <a:r>
              <a:rPr lang="fr-FR" sz="2800" dirty="0" err="1" smtClean="0"/>
              <a:t>other</a:t>
            </a:r>
            <a:r>
              <a:rPr lang="fr-FR" sz="2800" dirty="0" smtClean="0"/>
              <a:t> </a:t>
            </a:r>
            <a:r>
              <a:rPr lang="fr-FR" sz="2800" dirty="0" err="1" smtClean="0"/>
              <a:t>than</a:t>
            </a:r>
            <a:r>
              <a:rPr lang="fr-FR" sz="2800" dirty="0" smtClean="0"/>
              <a:t> </a:t>
            </a:r>
            <a:r>
              <a:rPr lang="fr-FR" sz="2800" dirty="0" err="1" smtClean="0"/>
              <a:t>waiting</a:t>
            </a:r>
            <a:r>
              <a:rPr lang="fr-FR" sz="2800" dirty="0" smtClean="0"/>
              <a:t> for the </a:t>
            </a:r>
            <a:r>
              <a:rPr lang="fr-FR" sz="2800" dirty="0" err="1" smtClean="0"/>
              <a:t>coordinator</a:t>
            </a:r>
            <a:r>
              <a:rPr lang="fr-FR" sz="2800" dirty="0" smtClean="0"/>
              <a:t> to </a:t>
            </a:r>
            <a:r>
              <a:rPr lang="fr-FR" sz="2800" dirty="0" err="1" smtClean="0"/>
              <a:t>activate</a:t>
            </a:r>
            <a:r>
              <a:rPr lang="fr-FR" sz="2800" dirty="0" smtClean="0"/>
              <a:t> the simulator </a:t>
            </a:r>
            <a:r>
              <a:rPr lang="fr-FR" sz="2800" dirty="0" err="1" smtClean="0"/>
              <a:t>with</a:t>
            </a:r>
            <a:r>
              <a:rPr lang="fr-FR" sz="2800" dirty="0" smtClean="0"/>
              <a:t> an imminent input)</a:t>
            </a:r>
          </a:p>
          <a:p>
            <a:r>
              <a:rPr lang="fr-FR" sz="2800" dirty="0" smtClean="0"/>
              <a:t>PU</a:t>
            </a:r>
            <a:r>
              <a:rPr lang="en-US" sz="2800" dirty="0" smtClean="0"/>
              <a:t> = Prob. Of Activity  = 1 – </a:t>
            </a:r>
            <a:r>
              <a:rPr lang="en-US" sz="2800" dirty="0" err="1" smtClean="0"/>
              <a:t>WaitForImminent</a:t>
            </a:r>
            <a:r>
              <a:rPr lang="en-US" sz="2800" dirty="0" smtClean="0"/>
              <a:t> 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505200"/>
            <a:ext cx="88392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Receive Only Mode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 = rate of Trans. to Continue</a:t>
            </a:r>
          </a:p>
          <a:p>
            <a:r>
              <a:rPr lang="en-US" sz="2800" dirty="0" err="1" smtClean="0"/>
              <a:t>WaitForImminent</a:t>
            </a:r>
            <a:r>
              <a:rPr lang="en-US" sz="2800" dirty="0" smtClean="0"/>
              <a:t>  = p/(1+2p)</a:t>
            </a:r>
          </a:p>
          <a:p>
            <a:r>
              <a:rPr lang="en-US" sz="2800" dirty="0" smtClean="0"/>
              <a:t>From (1)  PU = (1+p)/(</a:t>
            </a:r>
            <a:r>
              <a:rPr lang="en-US" sz="2800" dirty="0"/>
              <a:t>1+2p</a:t>
            </a:r>
            <a:r>
              <a:rPr lang="en-US" sz="2800" dirty="0" smtClean="0"/>
              <a:t>)</a:t>
            </a:r>
          </a:p>
          <a:p>
            <a:endParaRPr lang="fr-FR" sz="2800" dirty="0" smtClean="0"/>
          </a:p>
          <a:p>
            <a:r>
              <a:rPr lang="fr-FR" sz="2800" dirty="0" smtClean="0"/>
              <a:t>Use of the </a:t>
            </a:r>
            <a:r>
              <a:rPr lang="fr-FR" sz="2800" dirty="0" err="1" smtClean="0"/>
              <a:t>measurements</a:t>
            </a:r>
            <a:r>
              <a:rPr lang="fr-FR" sz="2800" dirty="0" smtClean="0"/>
              <a:t> to </a:t>
            </a:r>
            <a:r>
              <a:rPr lang="fr-FR" sz="2800" dirty="0" err="1" smtClean="0"/>
              <a:t>estimate</a:t>
            </a:r>
            <a:r>
              <a:rPr lang="fr-FR" sz="2800" dirty="0" smtClean="0"/>
              <a:t> </a:t>
            </a:r>
            <a:r>
              <a:rPr lang="fr-FR" sz="2800" dirty="0" err="1" smtClean="0"/>
              <a:t>parallel</a:t>
            </a:r>
            <a:r>
              <a:rPr lang="fr-FR" sz="2800" dirty="0" smtClean="0"/>
              <a:t> </a:t>
            </a:r>
            <a:r>
              <a:rPr lang="fr-FR" sz="2800" dirty="0" err="1" smtClean="0"/>
              <a:t>utilization</a:t>
            </a:r>
            <a:r>
              <a:rPr lang="fr-FR" sz="2800" dirty="0" smtClean="0"/>
              <a:t>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used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the </a:t>
            </a:r>
            <a:r>
              <a:rPr lang="fr-FR" sz="2800" dirty="0" err="1" smtClean="0"/>
              <a:t>pedagogical</a:t>
            </a:r>
            <a:r>
              <a:rPr lang="fr-FR" sz="2800" dirty="0" smtClean="0"/>
              <a:t> </a:t>
            </a:r>
            <a:r>
              <a:rPr lang="fr-FR" sz="2800" dirty="0" err="1" smtClean="0"/>
              <a:t>example</a:t>
            </a:r>
            <a:r>
              <a:rPr lang="fr-FR" sz="2800" dirty="0" smtClean="0"/>
              <a:t>.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048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4000" dirty="0" smtClean="0">
                <a:latin typeface="Times New Roman"/>
                <a:cs typeface="Times New Roman" pitchFamily="18" charset="0"/>
              </a:rPr>
              <a:t>Outline</a:t>
            </a: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Background: DEVS,FPDEVS, MS4Me, </a:t>
            </a:r>
            <a:r>
              <a:rPr lang="en-US" sz="2800" dirty="0" err="1" smtClean="0">
                <a:latin typeface="Times New Roman"/>
                <a:cs typeface="Times New Roman" pitchFamily="18" charset="0"/>
              </a:rPr>
              <a:t>DEVSimPy</a:t>
            </a:r>
            <a:endParaRPr lang="en-US" sz="2800" dirty="0" smtClean="0"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PDEVS Protocol Modeling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Computation of the </a:t>
            </a:r>
            <a:r>
              <a:rPr lang="fr-FR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involved</a:t>
            </a:r>
            <a:r>
              <a:rPr lang="fr-FR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in PDEVS Protocol </a:t>
            </a:r>
            <a:r>
              <a:rPr lang="fr-FR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modeling</a:t>
            </a:r>
            <a:endParaRPr lang="fr-FR" sz="28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Case </a:t>
            </a:r>
            <a:r>
              <a:rPr lang="fr-FR" sz="2800" dirty="0" err="1" smtClean="0">
                <a:latin typeface="Times New Roman"/>
                <a:cs typeface="Times New Roman"/>
              </a:rPr>
              <a:t>Study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Conclusion</a:t>
            </a:r>
            <a:r>
              <a:rPr lang="en-US" sz="3200" dirty="0" smtClean="0">
                <a:latin typeface="Times New Roman"/>
                <a:cs typeface="Times New Roman" pitchFamily="18" charset="0"/>
              </a:rPr>
              <a:t> </a:t>
            </a:r>
            <a:endParaRPr lang="en-US" sz="3200" dirty="0" smtClean="0">
              <a:latin typeface="Times New Roman"/>
            </a:endParaRPr>
          </a:p>
          <a:p>
            <a:endParaRPr lang="en-US" sz="3200" dirty="0" smtClean="0">
              <a:latin typeface="Times New Roman"/>
            </a:endParaRPr>
          </a:p>
          <a:p>
            <a:endParaRPr lang="en-US" sz="32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r>
              <a:rPr lang="fr-FR" sz="2800" dirty="0" err="1" smtClean="0">
                <a:latin typeface="Times New Roman"/>
                <a:cs typeface="Times New Roman"/>
              </a:rPr>
              <a:t>Three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have to </a:t>
            </a:r>
            <a:r>
              <a:rPr lang="fr-FR" sz="2800" dirty="0" err="1" smtClean="0">
                <a:latin typeface="Times New Roman"/>
                <a:cs typeface="Times New Roman"/>
              </a:rPr>
              <a:t>be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estimated</a:t>
            </a:r>
            <a:r>
              <a:rPr lang="fr-FR" sz="2800" dirty="0" smtClean="0">
                <a:latin typeface="Times New Roman"/>
                <a:cs typeface="Times New Roman"/>
              </a:rPr>
              <a:t> :</a:t>
            </a:r>
          </a:p>
          <a:p>
            <a:pPr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of output </a:t>
            </a:r>
            <a:r>
              <a:rPr lang="fr-FR" sz="2800" dirty="0" err="1" smtClean="0">
                <a:latin typeface="Times New Roman"/>
                <a:cs typeface="Times New Roman"/>
              </a:rPr>
              <a:t>before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(P1)</a:t>
            </a:r>
          </a:p>
          <a:p>
            <a:pPr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inputs cause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(P2)</a:t>
            </a:r>
          </a:p>
          <a:p>
            <a:pPr>
              <a:buFont typeface="Arial"/>
              <a:buChar char="•"/>
            </a:pP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probability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the simulator </a:t>
            </a:r>
            <a:r>
              <a:rPr lang="fr-FR" sz="2800" dirty="0" err="1" smtClean="0">
                <a:latin typeface="Times New Roman"/>
                <a:cs typeface="Times New Roman"/>
              </a:rPr>
              <a:t>performs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model’s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δint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without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receiving</a:t>
            </a:r>
            <a:r>
              <a:rPr lang="fr-FR" sz="2800" dirty="0" smtClean="0">
                <a:latin typeface="Times New Roman"/>
                <a:cs typeface="Times New Roman"/>
              </a:rPr>
              <a:t> an </a:t>
            </a:r>
            <a:r>
              <a:rPr lang="fr-FR" sz="2800" dirty="0" err="1" smtClean="0">
                <a:latin typeface="Times New Roman"/>
                <a:cs typeface="Times New Roman"/>
              </a:rPr>
              <a:t>external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event</a:t>
            </a:r>
            <a:r>
              <a:rPr lang="fr-FR" sz="2800" dirty="0" smtClean="0">
                <a:latin typeface="Times New Roman"/>
                <a:cs typeface="Times New Roman"/>
              </a:rPr>
              <a:t> (P3)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91440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Ø"/>
            </a:pPr>
            <a:r>
              <a:rPr lang="fr-FR" sz="2800" dirty="0" smtClean="0"/>
              <a:t>For </a:t>
            </a:r>
            <a:r>
              <a:rPr lang="fr-FR" sz="2800" dirty="0" err="1" smtClean="0"/>
              <a:t>these</a:t>
            </a:r>
            <a:r>
              <a:rPr lang="fr-FR" sz="2800" dirty="0" smtClean="0"/>
              <a:t> estimations </a:t>
            </a:r>
            <a:r>
              <a:rPr lang="fr-FR" sz="2800" dirty="0" err="1" smtClean="0"/>
              <a:t>Activity</a:t>
            </a:r>
            <a:r>
              <a:rPr lang="fr-FR" sz="2800" dirty="0" smtClean="0"/>
              <a:t> Patterns  </a:t>
            </a:r>
            <a:r>
              <a:rPr lang="fr-FR" sz="2800" dirty="0" err="1" smtClean="0"/>
              <a:t>Profiling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used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concept of </a:t>
            </a:r>
            <a:r>
              <a:rPr lang="fr-FR" sz="2800" dirty="0" err="1" smtClean="0"/>
              <a:t>activity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introduced</a:t>
            </a:r>
            <a:r>
              <a:rPr lang="fr-FR" sz="2800" dirty="0" smtClean="0"/>
              <a:t> for DEVS </a:t>
            </a:r>
            <a:r>
              <a:rPr lang="fr-FR" sz="2800" dirty="0" err="1" smtClean="0"/>
              <a:t>models</a:t>
            </a:r>
            <a:r>
              <a:rPr lang="fr-FR" sz="2800" dirty="0" smtClean="0"/>
              <a:t> as the </a:t>
            </a:r>
            <a:r>
              <a:rPr lang="fr-FR" sz="2800" dirty="0" err="1" smtClean="0"/>
              <a:t>number</a:t>
            </a:r>
            <a:r>
              <a:rPr lang="fr-FR" sz="2800" dirty="0" smtClean="0"/>
              <a:t> of transition </a:t>
            </a:r>
            <a:r>
              <a:rPr lang="fr-FR" sz="2800" dirty="0" err="1" smtClean="0"/>
              <a:t>functions</a:t>
            </a:r>
            <a:r>
              <a:rPr lang="fr-FR" sz="2800" dirty="0" smtClean="0"/>
              <a:t> </a:t>
            </a:r>
            <a:r>
              <a:rPr lang="fr-FR" sz="2800" dirty="0" err="1" smtClean="0"/>
              <a:t>executions</a:t>
            </a:r>
            <a:r>
              <a:rPr lang="fr-FR" sz="28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fr-FR" sz="2800" dirty="0" smtClean="0"/>
              <a:t> This </a:t>
            </a:r>
            <a:r>
              <a:rPr lang="fr-FR" sz="2800" dirty="0" err="1" smtClean="0"/>
              <a:t>quantitative-activity</a:t>
            </a:r>
            <a:r>
              <a:rPr lang="fr-FR" sz="2800" dirty="0" smtClean="0"/>
              <a:t> (QA) </a:t>
            </a:r>
            <a:r>
              <a:rPr lang="fr-FR" sz="2800" dirty="0" err="1" smtClean="0"/>
              <a:t>metric</a:t>
            </a:r>
            <a:r>
              <a:rPr lang="fr-FR" sz="2800" dirty="0" smtClean="0"/>
              <a:t> </a:t>
            </a:r>
            <a:r>
              <a:rPr lang="fr-FR" sz="2800" dirty="0" err="1" smtClean="0"/>
              <a:t>consists</a:t>
            </a:r>
            <a:r>
              <a:rPr lang="fr-FR" sz="2800" dirty="0" smtClean="0"/>
              <a:t> in </a:t>
            </a:r>
            <a:r>
              <a:rPr lang="fr-FR" sz="2800" dirty="0" err="1" smtClean="0"/>
              <a:t>counting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number</a:t>
            </a:r>
            <a:r>
              <a:rPr lang="fr-FR" sz="2800" dirty="0" smtClean="0"/>
              <a:t> of </a:t>
            </a:r>
            <a:r>
              <a:rPr lang="fr-FR" sz="2800" dirty="0" err="1" smtClean="0"/>
              <a:t>state-to-state</a:t>
            </a:r>
            <a:r>
              <a:rPr lang="fr-FR" sz="2800" dirty="0" smtClean="0"/>
              <a:t> transitions in a model over </a:t>
            </a:r>
            <a:r>
              <a:rPr lang="fr-FR" sz="2800" dirty="0" err="1" smtClean="0"/>
              <a:t>some</a:t>
            </a:r>
            <a:r>
              <a:rPr lang="fr-FR" sz="2800" dirty="0" smtClean="0"/>
              <a:t> time </a:t>
            </a:r>
            <a:r>
              <a:rPr lang="fr-FR" sz="2800" dirty="0" err="1" smtClean="0"/>
              <a:t>interval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r>
              <a:rPr lang="fr-FR" sz="2800" dirty="0" err="1" smtClean="0">
                <a:latin typeface="Times New Roman"/>
                <a:cs typeface="Times New Roman"/>
              </a:rPr>
              <a:t>Another</a:t>
            </a:r>
            <a:r>
              <a:rPr lang="fr-FR" sz="2800" dirty="0" smtClean="0">
                <a:latin typeface="Times New Roman"/>
                <a:cs typeface="Times New Roman"/>
              </a:rPr>
              <a:t> notion </a:t>
            </a:r>
            <a:r>
              <a:rPr lang="fr-FR" sz="2800" dirty="0" err="1" smtClean="0">
                <a:latin typeface="Times New Roman"/>
                <a:cs typeface="Times New Roman"/>
              </a:rPr>
              <a:t>which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helps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perform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Activity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Tracking</a:t>
            </a:r>
            <a:r>
              <a:rPr lang="fr-FR" sz="2800" dirty="0" smtClean="0">
                <a:latin typeface="Times New Roman"/>
                <a:cs typeface="Times New Roman"/>
              </a:rPr>
              <a:t> (AT) </a:t>
            </a:r>
            <a:r>
              <a:rPr lang="fr-FR" sz="2800" dirty="0" err="1" smtClean="0">
                <a:latin typeface="Times New Roman"/>
                <a:cs typeface="Times New Roman"/>
              </a:rPr>
              <a:t>at</a:t>
            </a:r>
            <a:r>
              <a:rPr lang="fr-FR" sz="2800" dirty="0" smtClean="0">
                <a:latin typeface="Times New Roman"/>
                <a:cs typeface="Times New Roman"/>
              </a:rPr>
              <a:t> the simulation </a:t>
            </a:r>
            <a:r>
              <a:rPr lang="fr-FR" sz="2800" dirty="0" err="1" smtClean="0">
                <a:latin typeface="Times New Roman"/>
                <a:cs typeface="Times New Roman"/>
              </a:rPr>
              <a:t>level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is</a:t>
            </a:r>
            <a:r>
              <a:rPr lang="fr-FR" sz="2800" dirty="0" smtClean="0">
                <a:latin typeface="Times New Roman"/>
                <a:cs typeface="Times New Roman"/>
              </a:rPr>
              <a:t> the simulation time </a:t>
            </a:r>
            <a:r>
              <a:rPr lang="fr-FR" sz="2800" dirty="0" err="1" smtClean="0">
                <a:latin typeface="Times New Roman"/>
                <a:cs typeface="Times New Roman"/>
              </a:rPr>
              <a:t>spent</a:t>
            </a:r>
            <a:r>
              <a:rPr lang="fr-FR" sz="2800" dirty="0" smtClean="0">
                <a:latin typeface="Times New Roman"/>
                <a:cs typeface="Times New Roman"/>
              </a:rPr>
              <a:t> by the </a:t>
            </a:r>
            <a:r>
              <a:rPr lang="fr-FR" sz="2800" dirty="0" err="1" smtClean="0">
                <a:latin typeface="Times New Roman"/>
                <a:cs typeface="Times New Roman"/>
              </a:rPr>
              <a:t>coordinator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waiting</a:t>
            </a:r>
            <a:r>
              <a:rPr lang="fr-FR" sz="2800" dirty="0" smtClean="0">
                <a:latin typeface="Times New Roman"/>
                <a:cs typeface="Times New Roman"/>
              </a:rPr>
              <a:t> for </a:t>
            </a:r>
            <a:r>
              <a:rPr lang="fr-FR" sz="2800" dirty="0" err="1" smtClean="0">
                <a:latin typeface="Times New Roman"/>
                <a:cs typeface="Times New Roman"/>
              </a:rPr>
              <a:t>activity</a:t>
            </a:r>
            <a:r>
              <a:rPr lang="fr-FR" sz="2800" dirty="0" smtClean="0">
                <a:latin typeface="Times New Roman"/>
                <a:cs typeface="Times New Roman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209800"/>
            <a:ext cx="91440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The DEVS </a:t>
            </a:r>
            <a:r>
              <a:rPr lang="fr-FR" sz="2800" dirty="0" err="1" smtClean="0">
                <a:latin typeface="Times New Roman"/>
                <a:cs typeface="Times New Roman"/>
              </a:rPr>
              <a:t>activity</a:t>
            </a:r>
            <a:r>
              <a:rPr lang="fr-FR" sz="2800" dirty="0" smtClean="0">
                <a:latin typeface="Times New Roman"/>
                <a:cs typeface="Times New Roman"/>
              </a:rPr>
              <a:t> pattern </a:t>
            </a:r>
            <a:r>
              <a:rPr lang="fr-FR" sz="2800" dirty="0" err="1" smtClean="0">
                <a:latin typeface="Times New Roman"/>
                <a:cs typeface="Times New Roman"/>
              </a:rPr>
              <a:t>profiling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includes</a:t>
            </a:r>
            <a:r>
              <a:rPr lang="fr-FR" sz="2800" dirty="0" smtClean="0">
                <a:latin typeface="Times New Roman"/>
                <a:cs typeface="Times New Roman"/>
              </a:rPr>
              <a:t> the computation of the </a:t>
            </a:r>
            <a:r>
              <a:rPr lang="fr-FR" sz="2800" dirty="0" err="1" smtClean="0">
                <a:latin typeface="Times New Roman"/>
                <a:cs typeface="Times New Roman"/>
              </a:rPr>
              <a:t>average</a:t>
            </a:r>
            <a:r>
              <a:rPr lang="fr-FR" sz="2800" dirty="0" smtClean="0">
                <a:latin typeface="Times New Roman"/>
                <a:cs typeface="Times New Roman"/>
              </a:rPr>
              <a:t> simulation time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a model </a:t>
            </a:r>
            <a:r>
              <a:rPr lang="fr-FR" sz="2800" dirty="0" err="1" smtClean="0">
                <a:latin typeface="Times New Roman"/>
                <a:cs typeface="Times New Roman"/>
              </a:rPr>
              <a:t>waits</a:t>
            </a:r>
            <a:r>
              <a:rPr lang="fr-FR" sz="2800" dirty="0" smtClean="0">
                <a:latin typeface="Times New Roman"/>
                <a:cs typeface="Times New Roman"/>
              </a:rPr>
              <a:t> for the </a:t>
            </a:r>
            <a:r>
              <a:rPr lang="fr-FR" sz="2800" dirty="0" err="1" smtClean="0">
                <a:latin typeface="Times New Roman"/>
                <a:cs typeface="Times New Roman"/>
              </a:rPr>
              <a:t>coordinator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give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it</a:t>
            </a:r>
            <a:r>
              <a:rPr lang="fr-FR" sz="2800" dirty="0" smtClean="0">
                <a:latin typeface="Times New Roman"/>
                <a:cs typeface="Times New Roman"/>
              </a:rPr>
              <a:t> a *message </a:t>
            </a:r>
            <a:r>
              <a:rPr lang="fr-FR" sz="2800" dirty="0" err="1" smtClean="0">
                <a:latin typeface="Times New Roman"/>
                <a:cs typeface="Times New Roman"/>
              </a:rPr>
              <a:t>which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we</a:t>
            </a:r>
            <a:r>
              <a:rPr lang="fr-FR" sz="2800" dirty="0" smtClean="0">
                <a:latin typeface="Times New Roman"/>
                <a:cs typeface="Times New Roman"/>
              </a:rPr>
              <a:t> call the </a:t>
            </a:r>
            <a:r>
              <a:rPr lang="fr-FR" sz="2800" i="1" dirty="0" smtClean="0">
                <a:latin typeface="Times New Roman"/>
                <a:cs typeface="Times New Roman"/>
              </a:rPr>
              <a:t>*Time </a:t>
            </a:r>
            <a:r>
              <a:rPr lang="fr-FR" sz="2800" i="1" dirty="0" err="1" smtClean="0">
                <a:latin typeface="Times New Roman"/>
                <a:cs typeface="Times New Roman"/>
              </a:rPr>
              <a:t>metric</a:t>
            </a:r>
            <a:r>
              <a:rPr lang="fr-FR" sz="2800" i="1" dirty="0" smtClean="0">
                <a:latin typeface="Times New Roman"/>
                <a:cs typeface="Times New Roman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It </a:t>
            </a:r>
            <a:r>
              <a:rPr lang="fr-FR" sz="2800" dirty="0" err="1" smtClean="0">
                <a:latin typeface="Times New Roman"/>
                <a:cs typeface="Times New Roman"/>
              </a:rPr>
              <a:t>also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permits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compute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average</a:t>
            </a:r>
            <a:r>
              <a:rPr lang="fr-FR" sz="2800" dirty="0" smtClean="0">
                <a:latin typeface="Times New Roman"/>
                <a:cs typeface="Times New Roman"/>
              </a:rPr>
              <a:t> simulation time (</a:t>
            </a:r>
            <a:r>
              <a:rPr lang="fr-FR" sz="2800" dirty="0" err="1" smtClean="0">
                <a:latin typeface="Times New Roman"/>
                <a:cs typeface="Times New Roman"/>
              </a:rPr>
              <a:t>we</a:t>
            </a:r>
            <a:r>
              <a:rPr lang="fr-FR" sz="2800" dirty="0" smtClean="0">
                <a:latin typeface="Times New Roman"/>
                <a:cs typeface="Times New Roman"/>
              </a:rPr>
              <a:t> call </a:t>
            </a:r>
            <a:r>
              <a:rPr lang="fr-FR" sz="2800" i="1" dirty="0" smtClean="0">
                <a:latin typeface="Times New Roman"/>
                <a:cs typeface="Times New Roman"/>
              </a:rPr>
              <a:t>T </a:t>
            </a:r>
            <a:r>
              <a:rPr lang="fr-FR" sz="2800" i="1" dirty="0" err="1" smtClean="0">
                <a:latin typeface="Times New Roman"/>
                <a:cs typeface="Times New Roman"/>
              </a:rPr>
              <a:t>metric</a:t>
            </a:r>
            <a:r>
              <a:rPr lang="fr-FR" sz="2800" i="1" dirty="0" smtClean="0">
                <a:latin typeface="Times New Roman"/>
                <a:cs typeface="Times New Roman"/>
              </a:rPr>
              <a:t>) </a:t>
            </a:r>
            <a:r>
              <a:rPr lang="fr-FR" sz="2800" i="1" dirty="0" err="1" smtClean="0">
                <a:latin typeface="Times New Roman"/>
                <a:cs typeface="Times New Roman"/>
              </a:rPr>
              <a:t>that</a:t>
            </a:r>
            <a:r>
              <a:rPr lang="fr-FR" sz="2800" i="1" dirty="0" smtClean="0">
                <a:latin typeface="Times New Roman"/>
                <a:cs typeface="Times New Roman"/>
              </a:rPr>
              <a:t> </a:t>
            </a:r>
            <a:r>
              <a:rPr lang="fr-FR" sz="2800" i="1" dirty="0" err="1" smtClean="0">
                <a:latin typeface="Times New Roman"/>
                <a:cs typeface="Times New Roman"/>
              </a:rPr>
              <a:t>it</a:t>
            </a:r>
            <a:r>
              <a:rPr lang="fr-FR" sz="2800" i="1" dirty="0" smtClean="0">
                <a:latin typeface="Times New Roman"/>
                <a:cs typeface="Times New Roman"/>
              </a:rPr>
              <a:t> </a:t>
            </a:r>
            <a:r>
              <a:rPr lang="fr-FR" sz="2800" i="1" dirty="0" err="1" smtClean="0">
                <a:latin typeface="Times New Roman"/>
                <a:cs typeface="Times New Roman"/>
              </a:rPr>
              <a:t>takes</a:t>
            </a:r>
            <a:r>
              <a:rPr lang="fr-FR" sz="2800" i="1" dirty="0" smtClean="0">
                <a:latin typeface="Times New Roman"/>
                <a:cs typeface="Times New Roman"/>
              </a:rPr>
              <a:t> for a model to go </a:t>
            </a:r>
            <a:r>
              <a:rPr lang="fr-FR" sz="2800" i="1" dirty="0" err="1" smtClean="0">
                <a:latin typeface="Times New Roman"/>
                <a:cs typeface="Times New Roman"/>
              </a:rPr>
              <a:t>from</a:t>
            </a:r>
            <a:r>
              <a:rPr lang="fr-FR" sz="2800" i="1" dirty="0" smtClean="0">
                <a:latin typeface="Times New Roman"/>
                <a:cs typeface="Times New Roman"/>
              </a:rPr>
              <a:t> imminent to end of the </a:t>
            </a:r>
            <a:r>
              <a:rPr lang="fr-FR" sz="2800" i="1" dirty="0" err="1" smtClean="0">
                <a:latin typeface="Times New Roman"/>
                <a:cs typeface="Times New Roman"/>
              </a:rPr>
              <a:t>δint</a:t>
            </a:r>
            <a:endParaRPr lang="fr-FR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r>
              <a:rPr lang="fr-FR" sz="2800" dirty="0" smtClean="0"/>
              <a:t>The DEVS </a:t>
            </a:r>
            <a:r>
              <a:rPr lang="fr-FR" sz="2800" dirty="0" err="1" smtClean="0"/>
              <a:t>activity</a:t>
            </a:r>
            <a:r>
              <a:rPr lang="fr-FR" sz="2800" dirty="0" smtClean="0"/>
              <a:t> pattern </a:t>
            </a:r>
            <a:r>
              <a:rPr lang="fr-FR" sz="2800" dirty="0" err="1" smtClean="0"/>
              <a:t>profiling</a:t>
            </a:r>
            <a:r>
              <a:rPr lang="fr-FR" sz="2800" dirty="0" smtClean="0"/>
              <a:t> has been </a:t>
            </a:r>
            <a:r>
              <a:rPr lang="fr-FR" sz="2800" dirty="0" err="1" smtClean="0"/>
              <a:t>realized</a:t>
            </a:r>
            <a:r>
              <a:rPr lang="fr-FR" sz="2800" dirty="0" smtClean="0"/>
              <a:t> </a:t>
            </a:r>
            <a:r>
              <a:rPr lang="fr-FR" sz="2800" dirty="0" err="1" smtClean="0"/>
              <a:t>using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</a:t>
            </a:r>
            <a:r>
              <a:rPr lang="fr-FR" sz="2800" dirty="0" err="1" smtClean="0"/>
              <a:t>framework</a:t>
            </a:r>
            <a:r>
              <a:rPr lang="fr-FR" sz="2800" dirty="0" smtClean="0"/>
              <a:t> </a:t>
            </a:r>
          </a:p>
          <a:p>
            <a:r>
              <a:rPr lang="fr-FR" sz="2800" dirty="0" err="1" smtClean="0"/>
              <a:t>DEVSimPy</a:t>
            </a:r>
            <a:r>
              <a:rPr lang="fr-FR" sz="2800" dirty="0" smtClean="0"/>
              <a:t> </a:t>
            </a:r>
            <a:r>
              <a:rPr lang="fr-FR" sz="2800" dirty="0" err="1" smtClean="0"/>
              <a:t>implements</a:t>
            </a:r>
            <a:r>
              <a:rPr lang="fr-FR" sz="2800" dirty="0" smtClean="0"/>
              <a:t> a  plug-in </a:t>
            </a:r>
            <a:r>
              <a:rPr lang="fr-FR" sz="2800" dirty="0" err="1" smtClean="0"/>
              <a:t>called</a:t>
            </a:r>
            <a:r>
              <a:rPr lang="fr-FR" sz="2800" dirty="0" smtClean="0"/>
              <a:t> «</a:t>
            </a:r>
            <a:r>
              <a:rPr lang="fr-FR" sz="2800" dirty="0" err="1" smtClean="0"/>
              <a:t>Activity</a:t>
            </a:r>
            <a:r>
              <a:rPr lang="fr-FR" sz="2800" dirty="0" smtClean="0"/>
              <a:t> </a:t>
            </a:r>
            <a:r>
              <a:rPr lang="fr-FR" sz="2800" dirty="0" err="1" smtClean="0"/>
              <a:t>Tracking</a:t>
            </a:r>
            <a:r>
              <a:rPr lang="fr-FR" sz="2800" dirty="0" smtClean="0"/>
              <a:t> »</a:t>
            </a:r>
          </a:p>
          <a:p>
            <a:r>
              <a:rPr lang="fr-FR" sz="2800" dirty="0" smtClean="0"/>
              <a:t>The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plug-in AT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generic</a:t>
            </a:r>
            <a:r>
              <a:rPr lang="fr-FR" sz="2800" dirty="0" smtClean="0"/>
              <a:t> and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applied</a:t>
            </a:r>
            <a:r>
              <a:rPr lang="fr-FR" sz="2800" dirty="0" smtClean="0"/>
              <a:t> to </a:t>
            </a:r>
            <a:r>
              <a:rPr lang="fr-FR" sz="2800" dirty="0" err="1" smtClean="0"/>
              <a:t>any</a:t>
            </a:r>
            <a:r>
              <a:rPr lang="fr-FR" sz="2800" dirty="0" smtClean="0"/>
              <a:t> DEVS model. It </a:t>
            </a:r>
            <a:r>
              <a:rPr lang="fr-FR" sz="2800" dirty="0" err="1" smtClean="0"/>
              <a:t>does</a:t>
            </a:r>
            <a:r>
              <a:rPr lang="fr-FR" sz="2800" dirty="0" smtClean="0"/>
              <a:t> not </a:t>
            </a:r>
            <a:r>
              <a:rPr lang="fr-FR" sz="2800" dirty="0" err="1" smtClean="0"/>
              <a:t>require</a:t>
            </a:r>
            <a:r>
              <a:rPr lang="fr-FR" sz="2800" dirty="0" smtClean="0"/>
              <a:t> </a:t>
            </a:r>
            <a:r>
              <a:rPr lang="fr-FR" sz="2800" dirty="0" err="1" smtClean="0"/>
              <a:t>any</a:t>
            </a:r>
            <a:r>
              <a:rPr lang="fr-FR" sz="2800" dirty="0" smtClean="0"/>
              <a:t> modification on the DEVS simulation </a:t>
            </a:r>
            <a:r>
              <a:rPr lang="fr-FR" sz="2800" dirty="0" err="1" smtClean="0"/>
              <a:t>algorithm</a:t>
            </a:r>
            <a:r>
              <a:rPr lang="fr-FR" sz="2800" dirty="0" smtClean="0"/>
              <a:t> and </a:t>
            </a:r>
            <a:r>
              <a:rPr lang="fr-FR" sz="2800" dirty="0" err="1" smtClean="0"/>
              <a:t>does</a:t>
            </a:r>
            <a:r>
              <a:rPr lang="fr-FR" sz="2800" dirty="0" smtClean="0"/>
              <a:t> not </a:t>
            </a:r>
            <a:r>
              <a:rPr lang="fr-FR" sz="2800" dirty="0" err="1" smtClean="0"/>
              <a:t>require</a:t>
            </a:r>
            <a:r>
              <a:rPr lang="fr-FR" sz="2800" dirty="0" smtClean="0"/>
              <a:t>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additional</a:t>
            </a:r>
            <a:r>
              <a:rPr lang="fr-FR" sz="2800" dirty="0" smtClean="0"/>
              <a:t> </a:t>
            </a:r>
            <a:r>
              <a:rPr lang="fr-FR" sz="2800" dirty="0" err="1" smtClean="0"/>
              <a:t>methods</a:t>
            </a:r>
            <a:r>
              <a:rPr lang="fr-FR" sz="2800" dirty="0" smtClean="0"/>
              <a:t> in DEVS </a:t>
            </a:r>
            <a:r>
              <a:rPr lang="fr-FR" sz="2800" dirty="0" err="1" smtClean="0"/>
              <a:t>models</a:t>
            </a:r>
            <a:r>
              <a:rPr lang="fr-FR" sz="2800" dirty="0" smtClean="0"/>
              <a:t> to </a:t>
            </a:r>
            <a:r>
              <a:rPr lang="fr-FR" sz="2800" dirty="0" err="1" smtClean="0"/>
              <a:t>operate</a:t>
            </a:r>
            <a:r>
              <a:rPr lang="fr-FR" sz="2800" dirty="0" smtClean="0"/>
              <a:t>.</a:t>
            </a:r>
          </a:p>
          <a:p>
            <a:endParaRPr lang="fr-FR" sz="2800" dirty="0" smtClean="0">
              <a:latin typeface="Times New Roman"/>
              <a:cs typeface="Times New Roman"/>
            </a:endParaRPr>
          </a:p>
          <a:p>
            <a:r>
              <a:rPr lang="fr-FR" sz="2800" dirty="0" smtClean="0">
                <a:latin typeface="Times New Roman"/>
                <a:cs typeface="Times New Roman"/>
              </a:rPr>
              <a:t>The plug-in </a:t>
            </a:r>
            <a:r>
              <a:rPr lang="fr-FR" sz="2800" dirty="0" err="1" smtClean="0">
                <a:latin typeface="Times New Roman"/>
                <a:cs typeface="Times New Roman"/>
              </a:rPr>
              <a:t>offers</a:t>
            </a:r>
            <a:r>
              <a:rPr lang="fr-FR" sz="2800" dirty="0" smtClean="0">
                <a:latin typeface="Times New Roman"/>
                <a:cs typeface="Times New Roman"/>
              </a:rPr>
              <a:t> a table </a:t>
            </a:r>
            <a:r>
              <a:rPr lang="fr-FR" sz="2800" dirty="0" err="1" smtClean="0">
                <a:latin typeface="Times New Roman"/>
                <a:cs typeface="Times New Roman"/>
              </a:rPr>
              <a:t>resuming</a:t>
            </a:r>
            <a:r>
              <a:rPr lang="fr-FR" sz="2800" dirty="0" smtClean="0">
                <a:latin typeface="Times New Roman"/>
                <a:cs typeface="Times New Roman"/>
              </a:rPr>
              <a:t> the QA and </a:t>
            </a:r>
            <a:r>
              <a:rPr lang="fr-FR" sz="2800" i="1" dirty="0" smtClean="0">
                <a:latin typeface="Times New Roman"/>
                <a:cs typeface="Times New Roman"/>
              </a:rPr>
              <a:t>*Time </a:t>
            </a:r>
            <a:r>
              <a:rPr lang="fr-FR" sz="2800" i="1" dirty="0" err="1" smtClean="0">
                <a:latin typeface="Times New Roman"/>
                <a:cs typeface="Times New Roman"/>
              </a:rPr>
              <a:t>quantities</a:t>
            </a:r>
            <a:r>
              <a:rPr lang="fr-FR" sz="2800" i="1" dirty="0" smtClean="0">
                <a:latin typeface="Times New Roman"/>
                <a:cs typeface="Times New Roman"/>
              </a:rPr>
              <a:t> for </a:t>
            </a:r>
            <a:r>
              <a:rPr lang="fr-FR" sz="2800" i="1" dirty="0" err="1" smtClean="0">
                <a:latin typeface="Times New Roman"/>
                <a:cs typeface="Times New Roman"/>
              </a:rPr>
              <a:t>each</a:t>
            </a:r>
            <a:r>
              <a:rPr lang="fr-FR" sz="2800" i="1" dirty="0" smtClean="0">
                <a:latin typeface="Times New Roman"/>
                <a:cs typeface="Times New Roman"/>
              </a:rPr>
              <a:t> </a:t>
            </a:r>
            <a:r>
              <a:rPr lang="fr-FR" sz="2800" i="1" dirty="0" err="1" smtClean="0">
                <a:latin typeface="Times New Roman"/>
                <a:cs typeface="Times New Roman"/>
              </a:rPr>
              <a:t>tracked</a:t>
            </a:r>
            <a:r>
              <a:rPr lang="fr-FR" sz="2800" i="1" dirty="0" smtClean="0">
                <a:latin typeface="Times New Roman"/>
                <a:cs typeface="Times New Roman"/>
              </a:rPr>
              <a:t> model</a:t>
            </a:r>
            <a:endParaRPr lang="fr-FR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endParaRPr lang="fr-FR" sz="2800" dirty="0" smtClean="0"/>
          </a:p>
          <a:p>
            <a:r>
              <a:rPr lang="fr-FR" sz="2800" dirty="0" smtClean="0"/>
              <a:t>First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 :</a:t>
            </a:r>
          </a:p>
          <a:p>
            <a:r>
              <a:rPr lang="fr-FR" sz="2800" dirty="0" smtClean="0"/>
              <a:t>The QA </a:t>
            </a:r>
            <a:r>
              <a:rPr lang="fr-FR" sz="2800" dirty="0" err="1" smtClean="0"/>
              <a:t>metric</a:t>
            </a:r>
            <a:r>
              <a:rPr lang="fr-FR" sz="2800" dirty="0" smtClean="0"/>
              <a:t> </a:t>
            </a:r>
            <a:r>
              <a:rPr lang="fr-FR" sz="2800" dirty="0" err="1" smtClean="0"/>
              <a:t>gives</a:t>
            </a:r>
            <a:r>
              <a:rPr lang="fr-FR" sz="2800" dirty="0" smtClean="0"/>
              <a:t> the </a:t>
            </a:r>
            <a:r>
              <a:rPr lang="fr-FR" sz="2800" dirty="0" err="1" smtClean="0"/>
              <a:t>number</a:t>
            </a:r>
            <a:r>
              <a:rPr lang="fr-FR" sz="2800" dirty="0" smtClean="0"/>
              <a:t> of output transition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 activations </a:t>
            </a:r>
            <a:r>
              <a:rPr lang="fr-FR" sz="2800" dirty="0" err="1" smtClean="0"/>
              <a:t>with</a:t>
            </a:r>
            <a:r>
              <a:rPr lang="fr-FR" sz="2800" dirty="0" smtClean="0"/>
              <a:t> the </a:t>
            </a:r>
            <a:r>
              <a:rPr lang="fr-FR" sz="2800" dirty="0" err="1" smtClean="0"/>
              <a:t>generation</a:t>
            </a:r>
            <a:r>
              <a:rPr lang="fr-FR" sz="2800" dirty="0" smtClean="0"/>
              <a:t> of an output (</a:t>
            </a:r>
            <a:r>
              <a:rPr lang="fr-FR" sz="2800" dirty="0" err="1" smtClean="0"/>
              <a:t>QAout</a:t>
            </a:r>
            <a:r>
              <a:rPr lang="fr-FR" sz="2800" dirty="0" smtClean="0"/>
              <a:t>) as </a:t>
            </a:r>
            <a:r>
              <a:rPr lang="fr-FR" sz="2800" dirty="0" err="1" smtClean="0"/>
              <a:t>well</a:t>
            </a:r>
            <a:r>
              <a:rPr lang="fr-FR" sz="2800" dirty="0" smtClean="0"/>
              <a:t> as the </a:t>
            </a:r>
            <a:r>
              <a:rPr lang="fr-FR" sz="2800" dirty="0" err="1" smtClean="0"/>
              <a:t>δint</a:t>
            </a:r>
            <a:r>
              <a:rPr lang="fr-FR" sz="2800" dirty="0" smtClean="0"/>
              <a:t> activations (</a:t>
            </a:r>
            <a:r>
              <a:rPr lang="fr-FR" sz="2800" dirty="0" err="1" smtClean="0"/>
              <a:t>QAint</a:t>
            </a:r>
            <a:r>
              <a:rPr lang="fr-FR" sz="2800" dirty="0" smtClean="0"/>
              <a:t>) </a:t>
            </a:r>
            <a:r>
              <a:rPr lang="fr-FR" sz="2800" dirty="0" err="1" smtClean="0"/>
              <a:t>using</a:t>
            </a:r>
            <a:r>
              <a:rPr lang="fr-FR" sz="2800" dirty="0" smtClean="0"/>
              <a:t> a simulation </a:t>
            </a:r>
            <a:r>
              <a:rPr lang="fr-FR" sz="2800" dirty="0" err="1" smtClean="0"/>
              <a:t>process</a:t>
            </a:r>
            <a:r>
              <a:rPr lang="fr-FR" sz="2800" dirty="0" smtClean="0"/>
              <a:t>. The </a:t>
            </a:r>
            <a:r>
              <a:rPr lang="fr-FR" sz="2800" dirty="0" err="1" smtClean="0"/>
              <a:t>idea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to </a:t>
            </a:r>
            <a:r>
              <a:rPr lang="fr-FR" sz="2800" dirty="0" err="1" smtClean="0"/>
              <a:t>perform</a:t>
            </a:r>
            <a:r>
              <a:rPr lang="fr-FR" sz="2800" dirty="0" smtClean="0"/>
              <a:t> a set of </a:t>
            </a:r>
            <a:r>
              <a:rPr lang="fr-FR" sz="2800" dirty="0" err="1" smtClean="0"/>
              <a:t>pseudo-</a:t>
            </a:r>
            <a:r>
              <a:rPr lang="fr-FR" sz="2800" dirty="0" smtClean="0"/>
              <a:t> </a:t>
            </a:r>
            <a:r>
              <a:rPr lang="fr-FR" sz="2800" dirty="0" err="1" smtClean="0"/>
              <a:t>random</a:t>
            </a:r>
            <a:r>
              <a:rPr lang="fr-FR" sz="2800" dirty="0" smtClean="0"/>
              <a:t> </a:t>
            </a:r>
            <a:r>
              <a:rPr lang="fr-FR" sz="2800" dirty="0" err="1" smtClean="0"/>
              <a:t>generation</a:t>
            </a:r>
            <a:r>
              <a:rPr lang="fr-FR" sz="2800" dirty="0" smtClean="0"/>
              <a:t> of input patterns </a:t>
            </a:r>
            <a:r>
              <a:rPr lang="fr-FR" sz="2800" dirty="0" err="1" smtClean="0"/>
              <a:t>which</a:t>
            </a:r>
            <a:r>
              <a:rPr lang="fr-FR" sz="2800" dirty="0" smtClean="0"/>
              <a:t> are </a:t>
            </a:r>
            <a:r>
              <a:rPr lang="fr-FR" sz="2800" dirty="0" err="1" smtClean="0"/>
              <a:t>simulated</a:t>
            </a:r>
            <a:r>
              <a:rPr lang="fr-FR" sz="2800" dirty="0" smtClean="0"/>
              <a:t> in </a:t>
            </a:r>
            <a:r>
              <a:rPr lang="fr-FR" sz="2800" dirty="0" err="1" smtClean="0"/>
              <a:t>order</a:t>
            </a:r>
            <a:r>
              <a:rPr lang="fr-FR" sz="2800" dirty="0" smtClean="0"/>
              <a:t> to </a:t>
            </a:r>
            <a:r>
              <a:rPr lang="fr-FR" sz="2800" dirty="0" err="1" smtClean="0"/>
              <a:t>estimate</a:t>
            </a:r>
            <a:r>
              <a:rPr lang="fr-FR" sz="2800" dirty="0" smtClean="0"/>
              <a:t> 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a state </a:t>
            </a:r>
            <a:r>
              <a:rPr lang="fr-FR" sz="2800" dirty="0" err="1" smtClean="0"/>
              <a:t>giving</a:t>
            </a:r>
            <a:r>
              <a:rPr lang="fr-FR" sz="2800" dirty="0" smtClean="0"/>
              <a:t> an output </a:t>
            </a:r>
            <a:r>
              <a:rPr lang="fr-FR" sz="2800" dirty="0" err="1" smtClean="0"/>
              <a:t>according</a:t>
            </a:r>
            <a:r>
              <a:rPr lang="fr-FR" sz="2800" dirty="0" smtClean="0"/>
              <a:t> to inputs patterns. The rate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given</a:t>
            </a:r>
            <a:r>
              <a:rPr lang="fr-FR" sz="2800" dirty="0" smtClean="0"/>
              <a:t> by </a:t>
            </a:r>
            <a:r>
              <a:rPr lang="fr-FR" sz="2800" dirty="0" err="1" smtClean="0"/>
              <a:t>QAout/QAint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corresponds to the first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 (the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of the state </a:t>
            </a:r>
            <a:r>
              <a:rPr lang="fr-FR" sz="2800" dirty="0" err="1" smtClean="0"/>
              <a:t>giving</a:t>
            </a:r>
            <a:r>
              <a:rPr lang="fr-FR" sz="2800" dirty="0" smtClean="0"/>
              <a:t> an output).</a:t>
            </a:r>
            <a:endParaRPr lang="fr-FR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endParaRPr lang="fr-FR" sz="2800" dirty="0" smtClean="0"/>
          </a:p>
          <a:p>
            <a:r>
              <a:rPr lang="fr-FR" sz="2800" dirty="0" smtClean="0"/>
              <a:t>Second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In </a:t>
            </a:r>
            <a:r>
              <a:rPr lang="fr-FR" sz="2800" dirty="0" err="1" smtClean="0"/>
              <a:t>order</a:t>
            </a:r>
            <a:r>
              <a:rPr lang="fr-FR" sz="2800" dirty="0" smtClean="0"/>
              <a:t> to </a:t>
            </a:r>
            <a:r>
              <a:rPr lang="fr-FR" sz="2800" dirty="0" err="1" smtClean="0"/>
              <a:t>compute</a:t>
            </a:r>
            <a:r>
              <a:rPr lang="fr-FR" sz="2800" dirty="0" smtClean="0"/>
              <a:t> the second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 (the rate of release imminents)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point out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this</a:t>
            </a:r>
            <a:r>
              <a:rPr lang="fr-FR" sz="2800" dirty="0" smtClean="0"/>
              <a:t> rate </a:t>
            </a:r>
            <a:r>
              <a:rPr lang="fr-FR" sz="2800" dirty="0" err="1" smtClean="0"/>
              <a:t>is</a:t>
            </a:r>
            <a:r>
              <a:rPr lang="fr-FR" sz="2800" dirty="0" smtClean="0"/>
              <a:t> the inverse of the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time </a:t>
            </a:r>
            <a:r>
              <a:rPr lang="fr-FR" sz="2800" dirty="0" err="1" smtClean="0"/>
              <a:t>that</a:t>
            </a:r>
            <a:r>
              <a:rPr lang="fr-FR" sz="2800" dirty="0" smtClean="0"/>
              <a:t> a model </a:t>
            </a:r>
            <a:r>
              <a:rPr lang="fr-FR" sz="2800" dirty="0" err="1" smtClean="0"/>
              <a:t>waits</a:t>
            </a:r>
            <a:r>
              <a:rPr lang="fr-FR" sz="2800" dirty="0" smtClean="0"/>
              <a:t> for the </a:t>
            </a:r>
            <a:r>
              <a:rPr lang="fr-FR" sz="2800" dirty="0" err="1" smtClean="0"/>
              <a:t>coordinator</a:t>
            </a:r>
            <a:r>
              <a:rPr lang="fr-FR" sz="2800" dirty="0" smtClean="0"/>
              <a:t> to </a:t>
            </a:r>
            <a:r>
              <a:rPr lang="fr-FR" sz="2800" dirty="0" err="1" smtClean="0"/>
              <a:t>give</a:t>
            </a:r>
            <a:r>
              <a:rPr lang="fr-FR" sz="2800" dirty="0" smtClean="0"/>
              <a:t> a *message. This time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given</a:t>
            </a:r>
            <a:r>
              <a:rPr lang="fr-FR" sz="2800" dirty="0" smtClean="0"/>
              <a:t> by the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AT plug-in </a:t>
            </a: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computes</a:t>
            </a:r>
            <a:r>
              <a:rPr lang="fr-FR" sz="2800" dirty="0" smtClean="0"/>
              <a:t> the </a:t>
            </a:r>
            <a:r>
              <a:rPr lang="fr-FR" sz="2800" i="1" dirty="0" smtClean="0"/>
              <a:t>*Time </a:t>
            </a:r>
            <a:r>
              <a:rPr lang="fr-FR" sz="2800" i="1" dirty="0" err="1" smtClean="0"/>
              <a:t>metric</a:t>
            </a:r>
            <a:endParaRPr lang="fr-FR" sz="2800" i="1" dirty="0" smtClean="0"/>
          </a:p>
          <a:p>
            <a:r>
              <a:rPr lang="fr-FR" sz="2800" dirty="0" smtClean="0"/>
              <a:t>The RIT </a:t>
            </a:r>
            <a:r>
              <a:rPr lang="fr-FR" sz="2800" dirty="0" err="1" smtClean="0"/>
              <a:t>metric</a:t>
            </a:r>
            <a:r>
              <a:rPr lang="fr-FR" sz="2800" dirty="0" smtClean="0"/>
              <a:t> (Release of Imminents Time)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obtained</a:t>
            </a:r>
            <a:r>
              <a:rPr lang="fr-FR" sz="2800" dirty="0" smtClean="0"/>
              <a:t> as the inverse of the </a:t>
            </a:r>
            <a:r>
              <a:rPr lang="fr-FR" sz="2800" i="1" dirty="0" smtClean="0"/>
              <a:t>*Time </a:t>
            </a:r>
            <a:r>
              <a:rPr lang="fr-FR" sz="2800" i="1" dirty="0" err="1" smtClean="0"/>
              <a:t>metric</a:t>
            </a:r>
            <a:r>
              <a:rPr lang="fr-FR" sz="2800" i="1" dirty="0" smtClean="0"/>
              <a:t>.</a:t>
            </a:r>
            <a:endParaRPr lang="fr-FR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Context of the work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1336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difficulties inherent in conservative and optimistic simulation algorithms persist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successes exploit properties in specific domains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models not routinely constructed for parallel computing – despite cheap multicore technology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038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Question costs and benefits of the available DES parallelization strategies 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8768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relatively </a:t>
            </a:r>
            <a:r>
              <a:rPr lang="en-US" sz="2400" dirty="0">
                <a:latin typeface="Times New Roman"/>
                <a:cs typeface="Times New Roman"/>
              </a:rPr>
              <a:t>simple </a:t>
            </a:r>
            <a:r>
              <a:rPr lang="en-US" sz="2400" dirty="0" smtClean="0">
                <a:latin typeface="Times New Roman"/>
                <a:cs typeface="Times New Roman"/>
              </a:rPr>
              <a:t>PDEVS(Parallel DEVS) </a:t>
            </a:r>
            <a:r>
              <a:rPr lang="en-US" sz="2400" dirty="0">
                <a:latin typeface="Times New Roman"/>
                <a:cs typeface="Times New Roman"/>
              </a:rPr>
              <a:t>algorithm can </a:t>
            </a:r>
            <a:r>
              <a:rPr lang="en-US" sz="2400" dirty="0" smtClean="0">
                <a:latin typeface="Times New Roman"/>
                <a:cs typeface="Times New Roman"/>
              </a:rPr>
              <a:t>reduce cost independently </a:t>
            </a:r>
            <a:r>
              <a:rPr lang="en-US" sz="2400" dirty="0">
                <a:latin typeface="Times New Roman"/>
                <a:cs typeface="Times New Roman"/>
              </a:rPr>
              <a:t>of application </a:t>
            </a:r>
            <a:r>
              <a:rPr lang="en-US" sz="2400" dirty="0" smtClean="0">
                <a:latin typeface="Times New Roman"/>
                <a:cs typeface="Times New Roman"/>
              </a:rPr>
              <a:t>area – </a:t>
            </a:r>
            <a:r>
              <a:rPr lang="en-US" sz="2400" dirty="0" err="1" smtClean="0">
                <a:latin typeface="Times New Roman"/>
                <a:cs typeface="Times New Roman"/>
              </a:rPr>
              <a:t>SpringSim</a:t>
            </a:r>
            <a:r>
              <a:rPr lang="en-US" sz="2400" dirty="0" smtClean="0">
                <a:latin typeface="Times New Roman"/>
                <a:cs typeface="Times New Roman"/>
              </a:rPr>
              <a:t> 2015 paper from B.P. </a:t>
            </a:r>
            <a:r>
              <a:rPr lang="en-US" sz="2400" dirty="0" err="1" smtClean="0">
                <a:latin typeface="Times New Roman"/>
                <a:cs typeface="Times New Roman"/>
              </a:rPr>
              <a:t>Zeigler,J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Nutaro</a:t>
            </a:r>
            <a:r>
              <a:rPr lang="en-US" sz="2400" dirty="0" smtClean="0">
                <a:latin typeface="Times New Roman"/>
                <a:cs typeface="Times New Roman"/>
              </a:rPr>
              <a:t> and C. </a:t>
            </a:r>
            <a:r>
              <a:rPr lang="en-US" sz="2400" dirty="0" err="1" smtClean="0">
                <a:latin typeface="Times New Roman"/>
                <a:cs typeface="Times New Roman"/>
              </a:rPr>
              <a:t>Seo</a:t>
            </a:r>
            <a:r>
              <a:rPr lang="en-US" sz="2400" dirty="0" smtClean="0">
                <a:latin typeface="Times New Roman"/>
                <a:cs typeface="Times New Roman"/>
              </a:rPr>
              <a:t> 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achieves </a:t>
            </a:r>
            <a:r>
              <a:rPr lang="en-US" sz="2400" dirty="0">
                <a:latin typeface="Times New Roman"/>
                <a:cs typeface="Times New Roman"/>
              </a:rPr>
              <a:t>competitive </a:t>
            </a:r>
            <a:r>
              <a:rPr lang="en-US" sz="2400" dirty="0" smtClean="0">
                <a:latin typeface="Times New Roman"/>
                <a:cs typeface="Times New Roman"/>
              </a:rPr>
              <a:t>speedup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PDES algorithms not in general use commercially or academically</a:t>
            </a:r>
          </a:p>
        </p:txBody>
      </p:sp>
    </p:spTree>
    <p:extLst>
      <p:ext uri="{BB962C8B-B14F-4D97-AF65-F5344CB8AC3E}">
        <p14:creationId xmlns:p14="http://schemas.microsoft.com/office/powerpoint/2010/main" val="29227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457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Parameters Computation using Activity patterns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endParaRPr lang="fr-FR" sz="2800" dirty="0" smtClean="0"/>
          </a:p>
          <a:p>
            <a:r>
              <a:rPr lang="fr-FR" sz="2800" dirty="0" err="1" smtClean="0"/>
              <a:t>Third</a:t>
            </a:r>
            <a:r>
              <a:rPr lang="fr-FR" sz="2800" dirty="0" smtClean="0"/>
              <a:t>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In </a:t>
            </a:r>
            <a:r>
              <a:rPr lang="fr-FR" sz="2800" dirty="0" err="1" smtClean="0"/>
              <a:t>order</a:t>
            </a:r>
            <a:r>
              <a:rPr lang="fr-FR" sz="2800" dirty="0" smtClean="0"/>
              <a:t> to </a:t>
            </a:r>
            <a:r>
              <a:rPr lang="fr-FR" sz="2800" dirty="0" err="1" smtClean="0"/>
              <a:t>compute</a:t>
            </a:r>
            <a:r>
              <a:rPr lang="fr-FR" sz="2800" dirty="0" smtClean="0"/>
              <a:t> the </a:t>
            </a:r>
            <a:r>
              <a:rPr lang="fr-FR" sz="2800" dirty="0" err="1" smtClean="0"/>
              <a:t>third</a:t>
            </a:r>
            <a:r>
              <a:rPr lang="fr-FR" sz="2800" dirty="0" smtClean="0"/>
              <a:t> </a:t>
            </a:r>
            <a:r>
              <a:rPr lang="fr-FR" sz="2800" dirty="0" err="1" smtClean="0"/>
              <a:t>parameter</a:t>
            </a:r>
            <a:r>
              <a:rPr lang="fr-FR" sz="2800" dirty="0" smtClean="0"/>
              <a:t> (the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the simulator </a:t>
            </a:r>
            <a:r>
              <a:rPr lang="fr-FR" sz="2800" dirty="0" err="1" smtClean="0"/>
              <a:t>performs</a:t>
            </a:r>
            <a:r>
              <a:rPr lang="fr-FR" sz="2800" dirty="0" smtClean="0"/>
              <a:t> the </a:t>
            </a:r>
            <a:r>
              <a:rPr lang="fr-FR" sz="2800" dirty="0" err="1" smtClean="0"/>
              <a:t>model’s</a:t>
            </a:r>
            <a:r>
              <a:rPr lang="fr-FR" sz="2800" dirty="0" smtClean="0"/>
              <a:t> </a:t>
            </a:r>
            <a:r>
              <a:rPr lang="fr-FR" sz="2800" dirty="0" err="1" smtClean="0"/>
              <a:t>δint</a:t>
            </a:r>
            <a:r>
              <a:rPr lang="fr-FR" sz="2800" dirty="0" smtClean="0"/>
              <a:t> </a:t>
            </a:r>
            <a:r>
              <a:rPr lang="fr-FR" sz="2800" dirty="0" err="1" smtClean="0"/>
              <a:t>without</a:t>
            </a:r>
            <a:r>
              <a:rPr lang="fr-FR" sz="2800" dirty="0" smtClean="0"/>
              <a:t> </a:t>
            </a:r>
            <a:r>
              <a:rPr lang="fr-FR" sz="2800" dirty="0" err="1" smtClean="0"/>
              <a:t>receiving</a:t>
            </a:r>
            <a:r>
              <a:rPr lang="fr-FR" sz="2800" dirty="0" smtClean="0"/>
              <a:t> an </a:t>
            </a:r>
            <a:r>
              <a:rPr lang="fr-FR" sz="2800" dirty="0" err="1" smtClean="0"/>
              <a:t>external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r>
              <a:rPr lang="fr-FR" sz="2800" dirty="0" smtClean="0"/>
              <a:t>)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point out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this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computed</a:t>
            </a:r>
            <a:r>
              <a:rPr lang="fr-FR" sz="2800" dirty="0" smtClean="0"/>
              <a:t> as the inverse of the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time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takes</a:t>
            </a:r>
            <a:r>
              <a:rPr lang="fr-FR" sz="2800" dirty="0" smtClean="0"/>
              <a:t> for a model to go </a:t>
            </a:r>
            <a:r>
              <a:rPr lang="fr-FR" sz="2800" dirty="0" err="1" smtClean="0"/>
              <a:t>from</a:t>
            </a:r>
            <a:r>
              <a:rPr lang="fr-FR" sz="2800" dirty="0" smtClean="0"/>
              <a:t> imminent to end of the </a:t>
            </a:r>
            <a:r>
              <a:rPr lang="fr-FR" sz="2800" dirty="0" err="1" smtClean="0"/>
              <a:t>δint</a:t>
            </a:r>
            <a:r>
              <a:rPr lang="fr-FR" sz="2800" dirty="0" smtClean="0"/>
              <a:t>. This time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given</a:t>
            </a:r>
            <a:r>
              <a:rPr lang="fr-FR" sz="2800" dirty="0" smtClean="0"/>
              <a:t> by the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AT plug-in </a:t>
            </a: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computes</a:t>
            </a:r>
            <a:r>
              <a:rPr lang="fr-FR" sz="2800" dirty="0" smtClean="0"/>
              <a:t> the </a:t>
            </a:r>
            <a:r>
              <a:rPr lang="fr-FR" sz="2800" i="1" dirty="0" smtClean="0"/>
              <a:t>T </a:t>
            </a:r>
            <a:r>
              <a:rPr lang="fr-FR" sz="2800" i="1" dirty="0" err="1" smtClean="0"/>
              <a:t>metric</a:t>
            </a:r>
            <a:r>
              <a:rPr lang="fr-FR" sz="2800" i="1" dirty="0" smtClean="0"/>
              <a:t> </a:t>
            </a:r>
            <a:endParaRPr lang="fr-FR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048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4000" dirty="0" smtClean="0">
                <a:latin typeface="Times New Roman"/>
                <a:cs typeface="Times New Roman" pitchFamily="18" charset="0"/>
              </a:rPr>
              <a:t>Outline</a:t>
            </a: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Background: DEVS,FPDEVS, MS4Me, </a:t>
            </a:r>
            <a:r>
              <a:rPr lang="en-US" sz="2800" dirty="0" err="1" smtClean="0">
                <a:latin typeface="Times New Roman"/>
                <a:cs typeface="Times New Roman" pitchFamily="18" charset="0"/>
              </a:rPr>
              <a:t>DEVSimPy</a:t>
            </a:r>
            <a:endParaRPr lang="en-US" sz="2800" dirty="0" smtClean="0"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PDEVS Protocol Modeling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Computation of the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involved</a:t>
            </a:r>
            <a:r>
              <a:rPr lang="fr-FR" sz="2800" dirty="0" smtClean="0">
                <a:latin typeface="Times New Roman"/>
                <a:cs typeface="Times New Roman"/>
              </a:rPr>
              <a:t> in PDEVS Protocol </a:t>
            </a:r>
            <a:r>
              <a:rPr lang="fr-FR" sz="2800" dirty="0" err="1" smtClean="0">
                <a:latin typeface="Times New Roman"/>
                <a:cs typeface="Times New Roman"/>
              </a:rPr>
              <a:t>modeling</a:t>
            </a:r>
            <a:endParaRPr lang="fr-FR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Case </a:t>
            </a:r>
            <a:r>
              <a:rPr lang="fr-FR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Study</a:t>
            </a:r>
            <a:endParaRPr lang="en-US" sz="28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Conclusion</a:t>
            </a:r>
            <a:r>
              <a:rPr lang="en-US" sz="3200" dirty="0" smtClean="0">
                <a:latin typeface="Times New Roman"/>
                <a:cs typeface="Times New Roman" pitchFamily="18" charset="0"/>
              </a:rPr>
              <a:t> </a:t>
            </a:r>
            <a:endParaRPr lang="en-US" sz="3200" dirty="0" smtClean="0">
              <a:latin typeface="Times New Roman"/>
            </a:endParaRPr>
          </a:p>
          <a:p>
            <a:endParaRPr lang="en-US" sz="3200" dirty="0" smtClean="0">
              <a:latin typeface="Times New Roman"/>
            </a:endParaRPr>
          </a:p>
          <a:p>
            <a:endParaRPr lang="en-US" sz="32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</a:rPr>
              <a:t> </a:t>
            </a:r>
            <a:r>
              <a:rPr lang="fr-FR" sz="2800" dirty="0" smtClean="0"/>
              <a:t> This case </a:t>
            </a:r>
            <a:r>
              <a:rPr lang="fr-FR" sz="2800" dirty="0" err="1" smtClean="0"/>
              <a:t>study</a:t>
            </a:r>
            <a:r>
              <a:rPr lang="fr-FR" sz="2800" dirty="0" smtClean="0"/>
              <a:t> </a:t>
            </a:r>
            <a:r>
              <a:rPr lang="fr-FR" sz="2800" dirty="0" err="1" smtClean="0"/>
              <a:t>concerns</a:t>
            </a:r>
            <a:r>
              <a:rPr lang="fr-FR" sz="2800" dirty="0" smtClean="0"/>
              <a:t> the IEEE 802.3 CSMA/CD (Carrier </a:t>
            </a:r>
            <a:r>
              <a:rPr lang="fr-FR" sz="2800" dirty="0" err="1" smtClean="0"/>
              <a:t>Sense</a:t>
            </a:r>
            <a:r>
              <a:rPr lang="fr-FR" sz="2800" dirty="0" smtClean="0"/>
              <a:t>, Multiple Access </a:t>
            </a:r>
            <a:r>
              <a:rPr lang="fr-FR" sz="2800" dirty="0" err="1" smtClean="0"/>
              <a:t>with</a:t>
            </a:r>
            <a:r>
              <a:rPr lang="fr-FR" sz="2800" dirty="0" smtClean="0"/>
              <a:t> Collision </a:t>
            </a:r>
            <a:r>
              <a:rPr lang="fr-FR" sz="2800" dirty="0" err="1" smtClean="0"/>
              <a:t>Detection</a:t>
            </a:r>
            <a:r>
              <a:rPr lang="fr-FR" sz="2800" dirty="0" smtClean="0"/>
              <a:t>) </a:t>
            </a:r>
            <a:r>
              <a:rPr lang="fr-FR" sz="2800" dirty="0" err="1" smtClean="0"/>
              <a:t>protocol</a:t>
            </a:r>
            <a:endParaRPr lang="fr-FR" sz="2800" dirty="0" smtClean="0"/>
          </a:p>
          <a:p>
            <a:pPr>
              <a:buFont typeface="Wingdings" charset="2"/>
              <a:buChar char="Ø"/>
            </a:pPr>
            <a:endParaRPr lang="fr-FR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basic structure of the </a:t>
            </a:r>
            <a:r>
              <a:rPr lang="fr-FR" sz="2800" dirty="0" err="1" smtClean="0"/>
              <a:t>protocol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as </a:t>
            </a:r>
            <a:r>
              <a:rPr lang="fr-FR" sz="2800" dirty="0" err="1" smtClean="0"/>
              <a:t>follows</a:t>
            </a:r>
            <a:r>
              <a:rPr lang="fr-FR" sz="2800" dirty="0" smtClean="0"/>
              <a:t>: </a:t>
            </a:r>
            <a:r>
              <a:rPr lang="fr-FR" sz="2800" dirty="0" err="1" smtClean="0"/>
              <a:t>when</a:t>
            </a:r>
            <a:r>
              <a:rPr lang="fr-FR" sz="2800" dirty="0" smtClean="0"/>
              <a:t> a station has data to </a:t>
            </a:r>
            <a:r>
              <a:rPr lang="fr-FR" sz="2800" dirty="0" err="1" smtClean="0"/>
              <a:t>send</a:t>
            </a:r>
            <a:r>
              <a:rPr lang="fr-FR" sz="2800" dirty="0" smtClean="0"/>
              <a:t>,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listens</a:t>
            </a:r>
            <a:r>
              <a:rPr lang="fr-FR" sz="2800" dirty="0" smtClean="0"/>
              <a:t> to the medium, </a:t>
            </a:r>
            <a:r>
              <a:rPr lang="fr-FR" sz="2800" dirty="0" err="1" smtClean="0"/>
              <a:t>after</a:t>
            </a:r>
            <a:r>
              <a:rPr lang="fr-FR" sz="2800" dirty="0" smtClean="0"/>
              <a:t> </a:t>
            </a:r>
            <a:r>
              <a:rPr lang="fr-FR" sz="2800" dirty="0" err="1" smtClean="0"/>
              <a:t>which</a:t>
            </a:r>
            <a:r>
              <a:rPr lang="fr-FR" sz="2800" dirty="0" smtClean="0"/>
              <a:t>, if the medium </a:t>
            </a:r>
            <a:r>
              <a:rPr lang="fr-FR" sz="2800" dirty="0" err="1" smtClean="0"/>
              <a:t>was</a:t>
            </a:r>
            <a:r>
              <a:rPr lang="fr-FR" sz="2800" dirty="0" smtClean="0"/>
              <a:t> free (no one </a:t>
            </a:r>
            <a:r>
              <a:rPr lang="fr-FR" sz="2800" dirty="0" err="1" smtClean="0"/>
              <a:t>transmitting</a:t>
            </a:r>
            <a:r>
              <a:rPr lang="fr-FR" sz="2800" dirty="0" smtClean="0"/>
              <a:t>), the station </a:t>
            </a:r>
            <a:r>
              <a:rPr lang="fr-FR" sz="2800" dirty="0" err="1" smtClean="0"/>
              <a:t>starts</a:t>
            </a:r>
            <a:r>
              <a:rPr lang="fr-FR" sz="2800" dirty="0" smtClean="0"/>
              <a:t> to </a:t>
            </a:r>
            <a:r>
              <a:rPr lang="fr-FR" sz="2800" dirty="0" err="1" smtClean="0"/>
              <a:t>send</a:t>
            </a:r>
            <a:r>
              <a:rPr lang="fr-FR" sz="2800" dirty="0" smtClean="0"/>
              <a:t> </a:t>
            </a:r>
            <a:r>
              <a:rPr lang="fr-FR" sz="2800" dirty="0" err="1" smtClean="0"/>
              <a:t>its</a:t>
            </a:r>
            <a:r>
              <a:rPr lang="fr-FR" sz="2800" dirty="0" smtClean="0"/>
              <a:t> data.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</a:rPr>
              <a:t> </a:t>
            </a:r>
            <a:r>
              <a:rPr lang="fr-FR" sz="2800" dirty="0" smtClean="0"/>
              <a:t> Station model </a:t>
            </a:r>
            <a:r>
              <a:rPr lang="fr-FR" sz="2800" dirty="0" err="1" smtClean="0"/>
              <a:t>automata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6553200" cy="44898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</a:rPr>
              <a:t> </a:t>
            </a:r>
            <a:r>
              <a:rPr lang="fr-FR" sz="2800" dirty="0" smtClean="0"/>
              <a:t> Medium model </a:t>
            </a:r>
            <a:r>
              <a:rPr lang="fr-FR" sz="2800" dirty="0" err="1" smtClean="0"/>
              <a:t>automata</a:t>
            </a:r>
            <a:r>
              <a:rPr lang="fr-FR" sz="2800" dirty="0" smtClean="0"/>
              <a:t>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4343400" cy="5164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</a:rPr>
              <a:t> </a:t>
            </a:r>
            <a:r>
              <a:rPr lang="fr-FR" sz="2800" dirty="0" smtClean="0"/>
              <a:t> A DEVS </a:t>
            </a:r>
            <a:r>
              <a:rPr lang="fr-FR" sz="2800" dirty="0" err="1" smtClean="0"/>
              <a:t>coupled</a:t>
            </a:r>
            <a:r>
              <a:rPr lang="fr-FR" sz="2800" dirty="0" smtClean="0"/>
              <a:t> model </a:t>
            </a:r>
            <a:r>
              <a:rPr lang="fr-FR" sz="2800" dirty="0" err="1" smtClean="0"/>
              <a:t>involving</a:t>
            </a:r>
            <a:r>
              <a:rPr lang="fr-FR" sz="2800" dirty="0" smtClean="0"/>
              <a:t> </a:t>
            </a:r>
            <a:r>
              <a:rPr lang="fr-FR" sz="2800" dirty="0" err="1" smtClean="0"/>
              <a:t>three</a:t>
            </a:r>
            <a:r>
              <a:rPr lang="fr-FR" sz="2800" dirty="0" smtClean="0"/>
              <a:t> </a:t>
            </a:r>
            <a:r>
              <a:rPr lang="fr-FR" sz="2800" dirty="0" err="1" smtClean="0"/>
              <a:t>atomic</a:t>
            </a:r>
            <a:r>
              <a:rPr lang="fr-FR" sz="2800" dirty="0" smtClean="0"/>
              <a:t> </a:t>
            </a:r>
            <a:r>
              <a:rPr lang="fr-FR" sz="2800" dirty="0" err="1" smtClean="0"/>
              <a:t>models</a:t>
            </a:r>
            <a:r>
              <a:rPr lang="fr-FR" sz="2800" dirty="0" smtClean="0"/>
              <a:t> has been </a:t>
            </a:r>
            <a:r>
              <a:rPr lang="fr-FR" sz="2800" dirty="0" err="1" smtClean="0"/>
              <a:t>implemented</a:t>
            </a:r>
            <a:r>
              <a:rPr lang="fr-FR" sz="2800" dirty="0" smtClean="0"/>
              <a:t> in </a:t>
            </a:r>
            <a:r>
              <a:rPr lang="fr-FR" sz="2800" dirty="0" err="1" smtClean="0"/>
              <a:t>order</a:t>
            </a:r>
            <a:r>
              <a:rPr lang="fr-FR" sz="2800" dirty="0" smtClean="0"/>
              <a:t> to model the CSMA/CD </a:t>
            </a:r>
            <a:r>
              <a:rPr lang="fr-FR" sz="2800" dirty="0" err="1" smtClean="0"/>
              <a:t>protocol</a:t>
            </a:r>
            <a:r>
              <a:rPr lang="fr-FR" sz="2800" dirty="0" smtClean="0"/>
              <a:t>..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50" y="1460500"/>
            <a:ext cx="6718300" cy="5168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err="1" smtClean="0"/>
              <a:t>DEVSimPy</a:t>
            </a:r>
            <a:r>
              <a:rPr lang="fr-FR" sz="2800" dirty="0" smtClean="0"/>
              <a:t> model of the case </a:t>
            </a:r>
            <a:r>
              <a:rPr lang="fr-FR" sz="2800" dirty="0" err="1" smtClean="0"/>
              <a:t>study</a:t>
            </a:r>
            <a:r>
              <a:rPr lang="fr-FR" sz="2800" dirty="0" smtClean="0"/>
              <a:t>. “Station_1” and “Station_2”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considered</a:t>
            </a:r>
            <a:r>
              <a:rPr lang="fr-FR" sz="2800" dirty="0" smtClean="0"/>
              <a:t> as the model AM1 and the “Medium_3” as the model AM2. Simulation has been </a:t>
            </a:r>
            <a:r>
              <a:rPr lang="fr-FR" sz="2800" dirty="0" err="1" smtClean="0"/>
              <a:t>performed</a:t>
            </a:r>
            <a:r>
              <a:rPr lang="fr-FR" sz="2800" dirty="0" smtClean="0"/>
              <a:t> </a:t>
            </a:r>
            <a:r>
              <a:rPr lang="fr-FR" sz="2800" dirty="0" err="1" smtClean="0"/>
              <a:t>during</a:t>
            </a:r>
            <a:r>
              <a:rPr lang="fr-FR" sz="2800" dirty="0" smtClean="0"/>
              <a:t> 1000 seconds (simulation time).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550" y="2400300"/>
            <a:ext cx="6946900" cy="3771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/>
              <a:t>setup interface of AT plug-in in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for the DEVS model of the case </a:t>
            </a:r>
            <a:r>
              <a:rPr lang="fr-FR" sz="2800" dirty="0" err="1" smtClean="0"/>
              <a:t>study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" y="1511300"/>
            <a:ext cx="8674100" cy="5194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/>
              <a:t>setup interface of AT plug-in in </a:t>
            </a:r>
            <a:r>
              <a:rPr lang="fr-FR" sz="2800" dirty="0" err="1" smtClean="0"/>
              <a:t>DEVSimPy</a:t>
            </a:r>
            <a:r>
              <a:rPr lang="fr-FR" sz="2800" dirty="0" smtClean="0"/>
              <a:t> for the DEVS model of the case </a:t>
            </a:r>
            <a:r>
              <a:rPr lang="fr-FR" sz="2800" dirty="0" err="1" smtClean="0"/>
              <a:t>study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828800"/>
            <a:ext cx="8416565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Study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/>
              <a:t>The </a:t>
            </a:r>
            <a:r>
              <a:rPr lang="fr-FR" sz="2800" dirty="0" err="1" smtClean="0"/>
              <a:t>QAint</a:t>
            </a:r>
            <a:r>
              <a:rPr lang="fr-FR" sz="2800" dirty="0" smtClean="0"/>
              <a:t>, </a:t>
            </a:r>
            <a:r>
              <a:rPr lang="fr-FR" sz="2800" dirty="0" err="1" smtClean="0"/>
              <a:t>QAout</a:t>
            </a:r>
            <a:r>
              <a:rPr lang="fr-FR" sz="2800" dirty="0" smtClean="0"/>
              <a:t> and RIT (1/ </a:t>
            </a:r>
            <a:r>
              <a:rPr lang="fr-FR" sz="2800" i="1" dirty="0" smtClean="0"/>
              <a:t>*Time) are </a:t>
            </a:r>
            <a:r>
              <a:rPr lang="fr-FR" sz="2800" i="1" dirty="0" err="1" smtClean="0"/>
              <a:t>used</a:t>
            </a:r>
            <a:r>
              <a:rPr lang="fr-FR" sz="2800" i="1" dirty="0" smtClean="0"/>
              <a:t> to </a:t>
            </a:r>
            <a:r>
              <a:rPr lang="fr-FR" sz="2800" i="1" dirty="0" err="1" smtClean="0"/>
              <a:t>compute</a:t>
            </a:r>
            <a:r>
              <a:rPr lang="fr-FR" sz="2800" i="1" dirty="0" smtClean="0"/>
              <a:t> the </a:t>
            </a:r>
            <a:r>
              <a:rPr lang="fr-FR" sz="2800" i="1" dirty="0" err="1" smtClean="0"/>
              <a:t>three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parameters</a:t>
            </a:r>
            <a:r>
              <a:rPr lang="fr-FR" sz="2800" i="1" dirty="0" smtClean="0"/>
              <a:t> in the PDEVS </a:t>
            </a:r>
            <a:r>
              <a:rPr lang="fr-FR" sz="2800" i="1" dirty="0" err="1" smtClean="0"/>
              <a:t>protocol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modeling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scheme</a:t>
            </a:r>
            <a:r>
              <a:rPr lang="fr-FR" sz="2800" i="1" dirty="0" smtClean="0"/>
              <a:t>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362200"/>
            <a:ext cx="8229600" cy="28970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9154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/>
                <a:cs typeface="Times New Roman"/>
              </a:rPr>
              <a:t> to </a:t>
            </a:r>
            <a:r>
              <a:rPr lang="fr-FR" sz="2400" dirty="0" err="1" smtClean="0">
                <a:latin typeface="Times New Roman"/>
                <a:cs typeface="Times New Roman"/>
              </a:rPr>
              <a:t>develop</a:t>
            </a:r>
            <a:r>
              <a:rPr lang="fr-FR" sz="2400" dirty="0" smtClean="0">
                <a:latin typeface="Times New Roman"/>
                <a:cs typeface="Times New Roman"/>
              </a:rPr>
              <a:t> a </a:t>
            </a:r>
            <a:r>
              <a:rPr lang="fr-FR" sz="2400" dirty="0" err="1" smtClean="0">
                <a:latin typeface="Times New Roman"/>
                <a:cs typeface="Times New Roman"/>
              </a:rPr>
              <a:t>methodology</a:t>
            </a:r>
            <a:r>
              <a:rPr lang="fr-FR" sz="2400" dirty="0" smtClean="0">
                <a:latin typeface="Times New Roman"/>
                <a:cs typeface="Times New Roman"/>
              </a:rPr>
              <a:t> and </a:t>
            </a:r>
            <a:r>
              <a:rPr lang="fr-FR" sz="2400" dirty="0" err="1" smtClean="0">
                <a:latin typeface="Times New Roman"/>
                <a:cs typeface="Times New Roman"/>
              </a:rPr>
              <a:t>tools</a:t>
            </a:r>
            <a:r>
              <a:rPr lang="fr-FR" sz="2400" dirty="0" smtClean="0">
                <a:latin typeface="Times New Roman"/>
                <a:cs typeface="Times New Roman"/>
              </a:rPr>
              <a:t> to </a:t>
            </a:r>
            <a:r>
              <a:rPr lang="fr-FR" sz="2400" dirty="0" err="1" smtClean="0">
                <a:latin typeface="Times New Roman"/>
                <a:cs typeface="Times New Roman"/>
              </a:rPr>
              <a:t>predict</a:t>
            </a:r>
            <a:r>
              <a:rPr lang="fr-FR" sz="2400" dirty="0" smtClean="0">
                <a:latin typeface="Times New Roman"/>
                <a:cs typeface="Times New Roman"/>
              </a:rPr>
              <a:t> the performance of a PDEVS simulation </a:t>
            </a:r>
            <a:r>
              <a:rPr lang="fr-FR" sz="2400" dirty="0" err="1" smtClean="0">
                <a:latin typeface="Times New Roman"/>
                <a:cs typeface="Times New Roman"/>
              </a:rPr>
              <a:t>before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it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is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mapped</a:t>
            </a:r>
            <a:r>
              <a:rPr lang="fr-FR" sz="2400" dirty="0" smtClean="0">
                <a:latin typeface="Times New Roman"/>
                <a:cs typeface="Times New Roman"/>
              </a:rPr>
              <a:t> to a </a:t>
            </a:r>
            <a:r>
              <a:rPr lang="fr-FR" sz="2400" dirty="0" err="1" smtClean="0">
                <a:latin typeface="Times New Roman"/>
                <a:cs typeface="Times New Roman"/>
              </a:rPr>
              <a:t>parallel</a:t>
            </a:r>
            <a:r>
              <a:rPr lang="fr-FR" sz="2400" dirty="0" smtClean="0">
                <a:latin typeface="Times New Roman"/>
                <a:cs typeface="Times New Roman"/>
              </a:rPr>
              <a:t> or </a:t>
            </a:r>
            <a:r>
              <a:rPr lang="fr-FR" sz="2400" dirty="0" err="1" smtClean="0">
                <a:latin typeface="Times New Roman"/>
                <a:cs typeface="Times New Roman"/>
              </a:rPr>
              <a:t>distributed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platform</a:t>
            </a:r>
            <a:r>
              <a:rPr lang="fr-FR" sz="2400" dirty="0" smtClean="0">
                <a:latin typeface="Times New Roman"/>
                <a:cs typeface="Times New Roman"/>
              </a:rPr>
              <a:t>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14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Proposed approach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8956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</a:t>
            </a:r>
            <a:r>
              <a:rPr lang="fr-FR" sz="2400" dirty="0" smtClean="0"/>
              <a:t>o  model the PDEVS (</a:t>
            </a:r>
            <a:r>
              <a:rPr lang="fr-FR" sz="2400" dirty="0" err="1" smtClean="0"/>
              <a:t>Parallel</a:t>
            </a:r>
            <a:r>
              <a:rPr lang="fr-FR" sz="2400" dirty="0" smtClean="0"/>
              <a:t> DEVS) </a:t>
            </a:r>
            <a:r>
              <a:rPr lang="fr-FR" sz="2400" dirty="0" err="1" smtClean="0"/>
              <a:t>protocol</a:t>
            </a:r>
            <a:r>
              <a:rPr lang="fr-FR" sz="2400" dirty="0" smtClean="0"/>
              <a:t> </a:t>
            </a:r>
            <a:r>
              <a:rPr lang="fr-FR" sz="2400" dirty="0" err="1" smtClean="0"/>
              <a:t>using</a:t>
            </a:r>
            <a:r>
              <a:rPr lang="fr-FR" sz="2400" dirty="0" smtClean="0"/>
              <a:t> a Markov </a:t>
            </a:r>
            <a:r>
              <a:rPr lang="fr-FR" sz="2400" dirty="0" err="1" smtClean="0"/>
              <a:t>Continuous</a:t>
            </a:r>
            <a:r>
              <a:rPr lang="fr-FR" sz="2400" dirty="0" smtClean="0"/>
              <a:t> Time Model (CTM),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 DEVS </a:t>
            </a:r>
            <a:r>
              <a:rPr lang="fr-FR" sz="2400" dirty="0" err="1" smtClean="0"/>
              <a:t>modeling</a:t>
            </a:r>
            <a:r>
              <a:rPr lang="fr-FR" sz="2400" dirty="0" smtClean="0"/>
              <a:t> </a:t>
            </a:r>
            <a:r>
              <a:rPr lang="fr-FR" sz="2400" dirty="0" err="1" smtClean="0"/>
              <a:t>scheme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leans</a:t>
            </a:r>
            <a:r>
              <a:rPr lang="fr-FR" sz="2400" dirty="0" smtClean="0"/>
              <a:t> on FP-DEVS (</a:t>
            </a:r>
            <a:r>
              <a:rPr lang="fr-FR" sz="2400" dirty="0" err="1" smtClean="0"/>
              <a:t>Finite</a:t>
            </a:r>
            <a:r>
              <a:rPr lang="fr-FR" sz="2400" dirty="0" smtClean="0"/>
              <a:t> </a:t>
            </a:r>
            <a:r>
              <a:rPr lang="fr-FR" sz="2400" dirty="0" err="1" smtClean="0"/>
              <a:t>Probabilistic</a:t>
            </a:r>
            <a:r>
              <a:rPr lang="fr-FR" sz="2400" dirty="0" smtClean="0"/>
              <a:t> DEVS)  ( in Ms4Me).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to </a:t>
            </a:r>
            <a:r>
              <a:rPr lang="fr-FR" sz="2400" dirty="0" err="1" smtClean="0"/>
              <a:t>compute</a:t>
            </a:r>
            <a:r>
              <a:rPr lang="fr-FR" sz="2400" dirty="0" smtClean="0"/>
              <a:t>, for a </a:t>
            </a:r>
            <a:r>
              <a:rPr lang="fr-FR" sz="2400" dirty="0" err="1" smtClean="0"/>
              <a:t>given</a:t>
            </a:r>
            <a:r>
              <a:rPr lang="fr-FR" sz="2400" dirty="0" smtClean="0"/>
              <a:t> Markov CTM </a:t>
            </a:r>
            <a:r>
              <a:rPr lang="fr-FR" sz="2400" dirty="0" err="1" smtClean="0"/>
              <a:t>atomic</a:t>
            </a:r>
            <a:r>
              <a:rPr lang="fr-FR" sz="2400" dirty="0" smtClean="0"/>
              <a:t> model </a:t>
            </a:r>
            <a:r>
              <a:rPr lang="fr-FR" sz="2400" dirty="0" err="1" smtClean="0"/>
              <a:t>describing</a:t>
            </a:r>
            <a:r>
              <a:rPr lang="fr-FR" sz="2400" dirty="0" smtClean="0"/>
              <a:t> the PDEVS </a:t>
            </a:r>
            <a:r>
              <a:rPr lang="fr-FR" sz="2400" dirty="0" err="1" smtClean="0"/>
              <a:t>protocol</a:t>
            </a:r>
            <a:r>
              <a:rPr lang="fr-FR" sz="2400" dirty="0" smtClean="0"/>
              <a:t>,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 </a:t>
            </a:r>
            <a:r>
              <a:rPr lang="fr-FR" sz="2400" dirty="0" err="1" smtClean="0"/>
              <a:t>such</a:t>
            </a:r>
            <a:r>
              <a:rPr lang="fr-FR" sz="2400" dirty="0" smtClean="0"/>
              <a:t> as the </a:t>
            </a:r>
            <a:r>
              <a:rPr lang="fr-FR" sz="2400" dirty="0" err="1" smtClean="0"/>
              <a:t>probability</a:t>
            </a:r>
            <a:r>
              <a:rPr lang="fr-FR" sz="2400" dirty="0" smtClean="0"/>
              <a:t> of a state </a:t>
            </a:r>
            <a:r>
              <a:rPr lang="fr-FR" sz="2400" dirty="0" err="1" smtClean="0"/>
              <a:t>giving</a:t>
            </a:r>
            <a:r>
              <a:rPr lang="fr-FR" sz="2400" dirty="0" smtClean="0"/>
              <a:t> an output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input patterns and the rate of the </a:t>
            </a:r>
            <a:r>
              <a:rPr lang="fr-FR" sz="2400" dirty="0" err="1" smtClean="0"/>
              <a:t>coordinator's</a:t>
            </a:r>
            <a:r>
              <a:rPr lang="fr-FR" sz="2400" dirty="0" smtClean="0"/>
              <a:t> release of imminents (in </a:t>
            </a:r>
            <a:r>
              <a:rPr lang="fr-FR" sz="2400" dirty="0" err="1" smtClean="0"/>
              <a:t>DEVSimPy</a:t>
            </a:r>
            <a:r>
              <a:rPr lang="fr-FR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</a:t>
            </a:r>
            <a:r>
              <a:rPr lang="fr-FR" sz="2400" dirty="0" smtClean="0"/>
              <a:t>o insert </a:t>
            </a:r>
            <a:r>
              <a:rPr lang="fr-FR" sz="2400" dirty="0" err="1" smtClean="0"/>
              <a:t>these</a:t>
            </a:r>
            <a:r>
              <a:rPr lang="fr-FR" sz="2400" dirty="0" smtClean="0"/>
              <a:t> </a:t>
            </a:r>
            <a:r>
              <a:rPr lang="fr-FR" sz="2400" dirty="0" err="1" smtClean="0"/>
              <a:t>parameters</a:t>
            </a:r>
            <a:r>
              <a:rPr lang="fr-FR" sz="2400" dirty="0" smtClean="0"/>
              <a:t> </a:t>
            </a:r>
            <a:r>
              <a:rPr lang="fr-FR" sz="2400" dirty="0" err="1" smtClean="0"/>
              <a:t>into</a:t>
            </a:r>
            <a:r>
              <a:rPr lang="fr-FR" sz="2400" dirty="0" smtClean="0"/>
              <a:t> the PDEVS </a:t>
            </a:r>
            <a:r>
              <a:rPr lang="fr-FR" sz="2400" dirty="0" err="1" smtClean="0"/>
              <a:t>modeling</a:t>
            </a:r>
            <a:r>
              <a:rPr lang="fr-FR" sz="2400" dirty="0" smtClean="0"/>
              <a:t> </a:t>
            </a:r>
            <a:r>
              <a:rPr lang="fr-FR" sz="2400" dirty="0" err="1" smtClean="0"/>
              <a:t>scheme</a:t>
            </a:r>
            <a:r>
              <a:rPr lang="fr-FR" sz="2400" dirty="0" smtClean="0"/>
              <a:t> in </a:t>
            </a:r>
            <a:r>
              <a:rPr lang="fr-FR" sz="2400" dirty="0" err="1" smtClean="0"/>
              <a:t>order</a:t>
            </a:r>
            <a:r>
              <a:rPr lang="fr-FR" sz="2400" dirty="0" smtClean="0"/>
              <a:t> to </a:t>
            </a:r>
            <a:r>
              <a:rPr lang="fr-FR" sz="2400" dirty="0" err="1" smtClean="0"/>
              <a:t>predict</a:t>
            </a:r>
            <a:r>
              <a:rPr lang="fr-FR" sz="2400" dirty="0" smtClean="0"/>
              <a:t> the performance of the PDEVS </a:t>
            </a:r>
            <a:r>
              <a:rPr lang="fr-FR" sz="2400" dirty="0" err="1" smtClean="0"/>
              <a:t>protocol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framework</a:t>
            </a:r>
            <a:r>
              <a:rPr lang="fr-FR" sz="2400" dirty="0" smtClean="0"/>
              <a:t> of </a:t>
            </a:r>
            <a:r>
              <a:rPr lang="fr-FR" sz="2400" dirty="0" err="1" smtClean="0"/>
              <a:t>distributed</a:t>
            </a:r>
            <a:r>
              <a:rPr lang="fr-FR" sz="2400" dirty="0" smtClean="0"/>
              <a:t> simulations.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38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Objective </a:t>
            </a:r>
            <a:endParaRPr lang="en-US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7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152241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Implementation: Case </a:t>
            </a:r>
            <a:r>
              <a:rPr lang="en-US" sz="3600" dirty="0" smtClean="0">
                <a:latin typeface="Times New Roman"/>
              </a:rPr>
              <a:t>Study</a:t>
            </a:r>
          </a:p>
          <a:p>
            <a:pPr algn="ctr"/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err="1" smtClean="0"/>
              <a:t>We</a:t>
            </a:r>
            <a:r>
              <a:rPr lang="fr-FR" sz="2800" dirty="0" smtClean="0"/>
              <a:t> have </a:t>
            </a:r>
            <a:r>
              <a:rPr lang="fr-FR" sz="2800" dirty="0" err="1" smtClean="0"/>
              <a:t>performed</a:t>
            </a:r>
            <a:r>
              <a:rPr lang="fr-FR" sz="2800" dirty="0" smtClean="0"/>
              <a:t> the simulation </a:t>
            </a:r>
            <a:r>
              <a:rPr lang="fr-FR" sz="2800" dirty="0" err="1" smtClean="0"/>
              <a:t>using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send-only</a:t>
            </a:r>
            <a:r>
              <a:rPr lang="fr-FR" sz="2800" dirty="0" smtClean="0"/>
              <a:t> mode (no </a:t>
            </a:r>
            <a:r>
              <a:rPr lang="fr-FR" sz="2800" dirty="0" err="1" smtClean="0"/>
              <a:t>external</a:t>
            </a:r>
            <a:r>
              <a:rPr lang="fr-FR" sz="2800" dirty="0" smtClean="0"/>
              <a:t> </a:t>
            </a:r>
            <a:r>
              <a:rPr lang="fr-FR" sz="2800" dirty="0" err="1" smtClean="0"/>
              <a:t>events</a:t>
            </a:r>
            <a:r>
              <a:rPr lang="fr-FR" sz="2800" dirty="0" smtClean="0"/>
              <a:t> have </a:t>
            </a:r>
            <a:r>
              <a:rPr lang="fr-FR" sz="2800" dirty="0" err="1" smtClean="0"/>
              <a:t>occurred</a:t>
            </a:r>
            <a:r>
              <a:rPr lang="fr-FR" sz="2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fr-FR" sz="2800" dirty="0" smtClean="0"/>
              <a:t>for all the five states, </a:t>
            </a:r>
            <a:r>
              <a:rPr lang="fr-FR" sz="2800" dirty="0" err="1" smtClean="0"/>
              <a:t>which</a:t>
            </a:r>
            <a:r>
              <a:rPr lang="fr-FR" sz="2800" dirty="0" smtClean="0"/>
              <a:t> are active in the </a:t>
            </a:r>
            <a:r>
              <a:rPr lang="fr-FR" sz="2800" dirty="0" err="1" smtClean="0"/>
              <a:t>send</a:t>
            </a:r>
            <a:r>
              <a:rPr lang="fr-FR" sz="2800" dirty="0" smtClean="0"/>
              <a:t> </a:t>
            </a:r>
            <a:r>
              <a:rPr lang="fr-FR" sz="2800" dirty="0" err="1" smtClean="0"/>
              <a:t>only</a:t>
            </a:r>
            <a:r>
              <a:rPr lang="fr-FR" sz="2800" dirty="0" smtClean="0"/>
              <a:t> mode, </a:t>
            </a:r>
            <a:r>
              <a:rPr lang="fr-FR" sz="2800" dirty="0" err="1" smtClean="0"/>
              <a:t>associated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probabilities</a:t>
            </a:r>
            <a:r>
              <a:rPr lang="fr-FR" sz="2800" dirty="0" smtClean="0"/>
              <a:t> </a:t>
            </a:r>
            <a:r>
              <a:rPr lang="fr-FR" sz="2800" dirty="0" err="1" smtClean="0"/>
              <a:t>obtained</a:t>
            </a:r>
            <a:r>
              <a:rPr lang="fr-FR" sz="2800" dirty="0" smtClean="0"/>
              <a:t> </a:t>
            </a:r>
            <a:r>
              <a:rPr lang="fr-FR" sz="2800" dirty="0" err="1" smtClean="0"/>
              <a:t>after</a:t>
            </a:r>
            <a:r>
              <a:rPr lang="fr-FR" sz="2800" dirty="0" smtClean="0"/>
              <a:t> simulation.</a:t>
            </a:r>
            <a:r>
              <a:rPr lang="fr-FR" sz="2800" i="1" dirty="0" smtClean="0"/>
              <a:t>.</a:t>
            </a:r>
          </a:p>
          <a:p>
            <a:pPr>
              <a:buFont typeface="Wingdings" charset="2"/>
              <a:buChar char="Ø"/>
            </a:pPr>
            <a:endParaRPr lang="fr-FR" sz="2800" i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048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4000" dirty="0" smtClean="0">
                <a:latin typeface="Times New Roman"/>
                <a:cs typeface="Times New Roman" pitchFamily="18" charset="0"/>
              </a:rPr>
              <a:t>Outline</a:t>
            </a: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Background: DEVS,FPDEVS, MS4Me, </a:t>
            </a:r>
            <a:r>
              <a:rPr lang="en-US" sz="2800" dirty="0" err="1" smtClean="0">
                <a:latin typeface="Times New Roman"/>
                <a:cs typeface="Times New Roman" pitchFamily="18" charset="0"/>
              </a:rPr>
              <a:t>DEVSimPy</a:t>
            </a:r>
            <a:endParaRPr lang="en-US" sz="2800" dirty="0" smtClean="0"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PDEVS Protocol Modeling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Computation of the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involved</a:t>
            </a:r>
            <a:r>
              <a:rPr lang="fr-FR" sz="2800" dirty="0" smtClean="0">
                <a:latin typeface="Times New Roman"/>
                <a:cs typeface="Times New Roman"/>
              </a:rPr>
              <a:t> in PDEVS Protocol </a:t>
            </a:r>
            <a:r>
              <a:rPr lang="fr-FR" sz="2800" dirty="0" err="1" smtClean="0">
                <a:latin typeface="Times New Roman"/>
                <a:cs typeface="Times New Roman"/>
              </a:rPr>
              <a:t>modeling</a:t>
            </a:r>
            <a:endParaRPr lang="fr-FR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Case </a:t>
            </a:r>
            <a:r>
              <a:rPr lang="fr-FR" sz="2800" dirty="0" err="1" smtClean="0">
                <a:latin typeface="Times New Roman"/>
                <a:cs typeface="Times New Roman"/>
              </a:rPr>
              <a:t>Study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Conclusion</a:t>
            </a:r>
            <a:r>
              <a:rPr lang="en-US" sz="3200" dirty="0" smtClean="0">
                <a:latin typeface="Times New Roman"/>
                <a:cs typeface="Times New Roman" pitchFamily="18" charset="0"/>
              </a:rPr>
              <a:t> </a:t>
            </a:r>
            <a:endParaRPr lang="en-US" sz="3200" dirty="0" smtClean="0">
              <a:latin typeface="Times New Roman"/>
            </a:endParaRPr>
          </a:p>
          <a:p>
            <a:endParaRPr lang="en-US" sz="3200" dirty="0" smtClean="0">
              <a:latin typeface="Times New Roman"/>
            </a:endParaRPr>
          </a:p>
          <a:p>
            <a:endParaRPr lang="en-US" sz="32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60960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Conclusion</a:t>
            </a:r>
          </a:p>
          <a:p>
            <a:pPr algn="ctr"/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err="1" smtClean="0">
                <a:latin typeface="Times New Roman"/>
                <a:cs typeface="Times New Roman"/>
              </a:rPr>
              <a:t>We</a:t>
            </a:r>
            <a:r>
              <a:rPr lang="fr-FR" sz="2800" dirty="0" smtClean="0">
                <a:latin typeface="Times New Roman"/>
                <a:cs typeface="Times New Roman"/>
              </a:rPr>
              <a:t> have </a:t>
            </a:r>
            <a:r>
              <a:rPr lang="fr-FR" sz="2800" dirty="0" err="1" smtClean="0">
                <a:latin typeface="Times New Roman"/>
                <a:cs typeface="Times New Roman"/>
              </a:rPr>
              <a:t>shown</a:t>
            </a:r>
            <a:r>
              <a:rPr lang="fr-FR" sz="2800" dirty="0" smtClean="0">
                <a:latin typeface="Times New Roman"/>
                <a:cs typeface="Times New Roman"/>
              </a:rPr>
              <a:t> how </a:t>
            </a:r>
            <a:r>
              <a:rPr lang="fr-FR" sz="2800" dirty="0" err="1" smtClean="0">
                <a:latin typeface="Times New Roman"/>
                <a:cs typeface="Times New Roman"/>
              </a:rPr>
              <a:t>activity</a:t>
            </a:r>
            <a:r>
              <a:rPr lang="fr-FR" sz="2800" dirty="0" smtClean="0">
                <a:latin typeface="Times New Roman"/>
                <a:cs typeface="Times New Roman"/>
              </a:rPr>
              <a:t> patterns </a:t>
            </a:r>
            <a:r>
              <a:rPr lang="fr-FR" sz="2800" dirty="0" err="1" smtClean="0">
                <a:latin typeface="Times New Roman"/>
                <a:cs typeface="Times New Roman"/>
              </a:rPr>
              <a:t>can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be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used</a:t>
            </a:r>
            <a:r>
              <a:rPr lang="fr-FR" sz="2800" dirty="0" smtClean="0">
                <a:latin typeface="Times New Roman"/>
                <a:cs typeface="Times New Roman"/>
              </a:rPr>
              <a:t> in </a:t>
            </a:r>
            <a:r>
              <a:rPr lang="fr-FR" sz="2800" dirty="0" err="1" smtClean="0">
                <a:latin typeface="Times New Roman"/>
                <a:cs typeface="Times New Roman"/>
              </a:rPr>
              <a:t>order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elaborate</a:t>
            </a:r>
            <a:r>
              <a:rPr lang="fr-FR" sz="2800" dirty="0" smtClean="0">
                <a:latin typeface="Times New Roman"/>
                <a:cs typeface="Times New Roman"/>
              </a:rPr>
              <a:t> a </a:t>
            </a:r>
            <a:r>
              <a:rPr lang="fr-FR" sz="2800" dirty="0" err="1" smtClean="0">
                <a:latin typeface="Times New Roman"/>
                <a:cs typeface="Times New Roman"/>
              </a:rPr>
              <a:t>modeling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scheme</a:t>
            </a:r>
            <a:r>
              <a:rPr lang="fr-FR" sz="2800" dirty="0" smtClean="0">
                <a:latin typeface="Times New Roman"/>
                <a:cs typeface="Times New Roman"/>
              </a:rPr>
              <a:t> for the PDEVS </a:t>
            </a:r>
            <a:r>
              <a:rPr lang="fr-FR" sz="2800" dirty="0" err="1" smtClean="0">
                <a:latin typeface="Times New Roman"/>
                <a:cs typeface="Times New Roman"/>
              </a:rPr>
              <a:t>protocol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using</a:t>
            </a:r>
            <a:r>
              <a:rPr lang="fr-FR" sz="2800" dirty="0" smtClean="0">
                <a:latin typeface="Times New Roman"/>
                <a:cs typeface="Times New Roman"/>
              </a:rPr>
              <a:t> a Markov CTM DEVS </a:t>
            </a:r>
            <a:r>
              <a:rPr lang="fr-FR" sz="2800" dirty="0" err="1" smtClean="0">
                <a:latin typeface="Times New Roman"/>
                <a:cs typeface="Times New Roman"/>
              </a:rPr>
              <a:t>atomic</a:t>
            </a:r>
            <a:r>
              <a:rPr lang="fr-FR" sz="2800" dirty="0" smtClean="0">
                <a:latin typeface="Times New Roman"/>
                <a:cs typeface="Times New Roman"/>
              </a:rPr>
              <a:t> model. The PDEVS </a:t>
            </a:r>
            <a:r>
              <a:rPr lang="fr-FR" sz="2800" dirty="0" err="1" smtClean="0">
                <a:latin typeface="Times New Roman"/>
                <a:cs typeface="Times New Roman"/>
              </a:rPr>
              <a:t>protocol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offers</a:t>
            </a:r>
            <a:r>
              <a:rPr lang="fr-FR" sz="2800" dirty="0" smtClean="0">
                <a:latin typeface="Times New Roman"/>
                <a:cs typeface="Times New Roman"/>
              </a:rPr>
              <a:t> a </a:t>
            </a:r>
            <a:r>
              <a:rPr lang="fr-FR" sz="2800" dirty="0" err="1" smtClean="0">
                <a:latin typeface="Times New Roman"/>
                <a:cs typeface="Times New Roman"/>
              </a:rPr>
              <a:t>straight-forward</a:t>
            </a:r>
            <a:r>
              <a:rPr lang="fr-FR" sz="2800" dirty="0" smtClean="0">
                <a:latin typeface="Times New Roman"/>
                <a:cs typeface="Times New Roman"/>
              </a:rPr>
              <a:t> solution to the </a:t>
            </a:r>
            <a:r>
              <a:rPr lang="fr-FR" sz="2800" dirty="0" err="1" smtClean="0">
                <a:latin typeface="Times New Roman"/>
                <a:cs typeface="Times New Roman"/>
              </a:rPr>
              <a:t>problems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raised</a:t>
            </a:r>
            <a:r>
              <a:rPr lang="fr-FR" sz="2800" dirty="0" smtClean="0">
                <a:latin typeface="Times New Roman"/>
                <a:cs typeface="Times New Roman"/>
              </a:rPr>
              <a:t> by the conservative and </a:t>
            </a:r>
            <a:r>
              <a:rPr lang="fr-FR" sz="2800" dirty="0" err="1" smtClean="0">
                <a:latin typeface="Times New Roman"/>
                <a:cs typeface="Times New Roman"/>
              </a:rPr>
              <a:t>optimistic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algorithms</a:t>
            </a:r>
            <a:r>
              <a:rPr lang="fr-FR" sz="2800" dirty="0" smtClean="0">
                <a:latin typeface="Times New Roman"/>
                <a:cs typeface="Times New Roman"/>
              </a:rPr>
              <a:t>.</a:t>
            </a:r>
          </a:p>
          <a:p>
            <a:pPr>
              <a:buFont typeface="Wingdings" charset="2"/>
              <a:buChar char="Ø"/>
            </a:pPr>
            <a:endParaRPr lang="fr-FR" sz="28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fr-FR" sz="2800" dirty="0" err="1" smtClean="0">
                <a:latin typeface="Times New Roman"/>
                <a:cs typeface="Times New Roman"/>
              </a:rPr>
              <a:t>We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described</a:t>
            </a:r>
            <a:r>
              <a:rPr lang="fr-FR" sz="2800" dirty="0" smtClean="0">
                <a:latin typeface="Times New Roman"/>
                <a:cs typeface="Times New Roman"/>
              </a:rPr>
              <a:t> how </a:t>
            </a:r>
            <a:r>
              <a:rPr lang="fr-FR" sz="2800" dirty="0" err="1" smtClean="0">
                <a:latin typeface="Times New Roman"/>
                <a:cs typeface="Times New Roman"/>
              </a:rPr>
              <a:t>activity</a:t>
            </a:r>
            <a:r>
              <a:rPr lang="fr-FR" sz="2800" dirty="0" smtClean="0">
                <a:latin typeface="Times New Roman"/>
                <a:cs typeface="Times New Roman"/>
              </a:rPr>
              <a:t> patterns are </a:t>
            </a:r>
            <a:r>
              <a:rPr lang="fr-FR" sz="2800" dirty="0" err="1" smtClean="0">
                <a:latin typeface="Times New Roman"/>
                <a:cs typeface="Times New Roman"/>
              </a:rPr>
              <a:t>used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calibrate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required</a:t>
            </a:r>
            <a:r>
              <a:rPr lang="fr-FR" sz="2800" dirty="0" smtClean="0">
                <a:latin typeface="Times New Roman"/>
                <a:cs typeface="Times New Roman"/>
              </a:rPr>
              <a:t> by the CTM Markov mod</a:t>
            </a:r>
            <a:r>
              <a:rPr lang="fr-FR" sz="2800" dirty="0" smtClean="0"/>
              <a:t>el.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-364783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ctr"/>
            <a:r>
              <a:rPr lang="en-US" sz="3600" dirty="0" smtClean="0">
                <a:latin typeface="Times New Roman"/>
              </a:rPr>
              <a:t>Conclusion: </a:t>
            </a:r>
            <a:r>
              <a:rPr lang="fr-FR" sz="3600" dirty="0" smtClean="0">
                <a:latin typeface="Times New Roman"/>
              </a:rPr>
              <a:t>Future </a:t>
            </a:r>
            <a:r>
              <a:rPr lang="fr-FR" sz="3600" dirty="0" err="1" smtClean="0">
                <a:latin typeface="Times New Roman"/>
              </a:rPr>
              <a:t>work</a:t>
            </a:r>
            <a:endParaRPr lang="fr-FR" sz="3600" dirty="0" smtClean="0">
              <a:latin typeface="Times New Roman"/>
            </a:endParaRPr>
          </a:p>
          <a:p>
            <a:pPr algn="ctr"/>
            <a:endParaRPr lang="fr-FR" sz="3600" dirty="0" smtClean="0">
              <a:latin typeface="Times New Roman"/>
            </a:endParaRPr>
          </a:p>
          <a:p>
            <a:pPr algn="ctr"/>
            <a:r>
              <a:rPr lang="fr-FR" sz="3600" dirty="0" smtClean="0">
                <a:latin typeface="Times New Roman"/>
              </a:rPr>
              <a:t> 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Future </a:t>
            </a:r>
            <a:r>
              <a:rPr lang="fr-FR" sz="2800" dirty="0" err="1" smtClean="0">
                <a:latin typeface="Times New Roman"/>
                <a:cs typeface="Times New Roman"/>
              </a:rPr>
              <a:t>work</a:t>
            </a:r>
            <a:r>
              <a:rPr lang="fr-FR" sz="2800" dirty="0" smtClean="0">
                <a:latin typeface="Times New Roman"/>
                <a:cs typeface="Times New Roman"/>
              </a:rPr>
              <a:t>:  </a:t>
            </a:r>
            <a:r>
              <a:rPr lang="fr-FR" sz="2800" dirty="0" err="1" smtClean="0">
                <a:latin typeface="Times New Roman"/>
                <a:cs typeface="Times New Roman"/>
              </a:rPr>
              <a:t>Attempt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verify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that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predictions</a:t>
            </a:r>
            <a:r>
              <a:rPr lang="fr-FR" sz="2800" dirty="0" smtClean="0">
                <a:latin typeface="Times New Roman"/>
                <a:cs typeface="Times New Roman"/>
              </a:rPr>
              <a:t> about </a:t>
            </a:r>
            <a:r>
              <a:rPr lang="fr-FR" sz="2800" dirty="0" err="1" smtClean="0">
                <a:latin typeface="Times New Roman"/>
                <a:cs typeface="Times New Roman"/>
              </a:rPr>
              <a:t>parallel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utilization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using</a:t>
            </a:r>
            <a:r>
              <a:rPr lang="fr-FR" sz="2800" dirty="0" smtClean="0">
                <a:latin typeface="Times New Roman"/>
                <a:cs typeface="Times New Roman"/>
              </a:rPr>
              <a:t> the </a:t>
            </a:r>
            <a:r>
              <a:rPr lang="fr-FR" sz="2800" dirty="0" err="1" smtClean="0">
                <a:latin typeface="Times New Roman"/>
                <a:cs typeface="Times New Roman"/>
              </a:rPr>
              <a:t>theory</a:t>
            </a:r>
            <a:r>
              <a:rPr lang="fr-FR" sz="2800" dirty="0" smtClean="0">
                <a:latin typeface="Times New Roman"/>
                <a:cs typeface="Times New Roman"/>
              </a:rPr>
              <a:t> are correct. </a:t>
            </a:r>
            <a:r>
              <a:rPr lang="fr-FR" sz="2800" dirty="0" err="1" smtClean="0">
                <a:latin typeface="Times New Roman"/>
                <a:cs typeface="Times New Roman"/>
              </a:rPr>
              <a:t>These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verifications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will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be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performed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using</a:t>
            </a:r>
            <a:r>
              <a:rPr lang="fr-FR" sz="2800" dirty="0" smtClean="0">
                <a:latin typeface="Times New Roman"/>
                <a:cs typeface="Times New Roman"/>
              </a:rPr>
              <a:t> real cases of </a:t>
            </a:r>
            <a:r>
              <a:rPr lang="fr-FR" sz="2800" dirty="0" err="1" smtClean="0">
                <a:latin typeface="Times New Roman"/>
                <a:cs typeface="Times New Roman"/>
              </a:rPr>
              <a:t>parallel</a:t>
            </a:r>
            <a:r>
              <a:rPr lang="fr-FR" sz="2800" dirty="0" smtClean="0">
                <a:latin typeface="Times New Roman"/>
                <a:cs typeface="Times New Roman"/>
              </a:rPr>
              <a:t> and </a:t>
            </a:r>
            <a:r>
              <a:rPr lang="fr-FR" sz="2800" dirty="0" err="1" smtClean="0">
                <a:latin typeface="Times New Roman"/>
                <a:cs typeface="Times New Roman"/>
              </a:rPr>
              <a:t>distributed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implementations</a:t>
            </a:r>
            <a:r>
              <a:rPr lang="fr-FR" sz="2800" dirty="0" smtClean="0">
                <a:latin typeface="Times New Roman"/>
                <a:cs typeface="Times New Roman"/>
              </a:rPr>
              <a:t>.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04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4000" dirty="0" smtClean="0">
                <a:latin typeface="Times New Roman"/>
                <a:cs typeface="Times New Roman" pitchFamily="18" charset="0"/>
              </a:rPr>
              <a:t>Outline</a:t>
            </a: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PDEVS Protocol Modeling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Computation of the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involved</a:t>
            </a:r>
            <a:r>
              <a:rPr lang="fr-FR" sz="2800" dirty="0" smtClean="0">
                <a:latin typeface="Times New Roman"/>
                <a:cs typeface="Times New Roman"/>
              </a:rPr>
              <a:t> in PDEVS Protocol </a:t>
            </a:r>
            <a:r>
              <a:rPr lang="fr-FR" sz="2800" dirty="0" err="1" smtClean="0">
                <a:latin typeface="Times New Roman"/>
                <a:cs typeface="Times New Roman"/>
              </a:rPr>
              <a:t>modeling</a:t>
            </a:r>
            <a:endParaRPr lang="fr-FR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Case </a:t>
            </a:r>
            <a:r>
              <a:rPr lang="fr-FR" sz="2800" dirty="0" err="1" smtClean="0">
                <a:latin typeface="Times New Roman"/>
                <a:cs typeface="Times New Roman"/>
              </a:rPr>
              <a:t>Study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Conclusion</a:t>
            </a:r>
            <a:r>
              <a:rPr lang="en-US" sz="3200" dirty="0" smtClean="0">
                <a:latin typeface="Times New Roman"/>
                <a:cs typeface="Times New Roman" pitchFamily="18" charset="0"/>
              </a:rPr>
              <a:t> </a:t>
            </a:r>
            <a:endParaRPr lang="en-US" sz="3200" dirty="0" smtClean="0">
              <a:latin typeface="Times New Roman"/>
            </a:endParaRPr>
          </a:p>
          <a:p>
            <a:endParaRPr lang="en-US" sz="3200" dirty="0" smtClean="0">
              <a:latin typeface="Times New Roman"/>
            </a:endParaRPr>
          </a:p>
          <a:p>
            <a:endParaRPr lang="en-US" sz="32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304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4000" dirty="0" smtClean="0">
                <a:latin typeface="Times New Roman"/>
                <a:cs typeface="Times New Roman" pitchFamily="18" charset="0"/>
              </a:rPr>
              <a:t>Outline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 pitchFamily="18" charset="0"/>
              </a:rPr>
              <a:t>PDEVS Protocol Modeling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Computation of the </a:t>
            </a:r>
            <a:r>
              <a:rPr lang="fr-FR" sz="2800" dirty="0" err="1" smtClean="0">
                <a:latin typeface="Times New Roman"/>
                <a:cs typeface="Times New Roman"/>
              </a:rPr>
              <a:t>parameters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involved</a:t>
            </a:r>
            <a:r>
              <a:rPr lang="fr-FR" sz="2800" dirty="0" smtClean="0">
                <a:latin typeface="Times New Roman"/>
                <a:cs typeface="Times New Roman"/>
              </a:rPr>
              <a:t> in PDEVS Protocol </a:t>
            </a:r>
            <a:r>
              <a:rPr lang="fr-FR" sz="2800" dirty="0" err="1" smtClean="0">
                <a:latin typeface="Times New Roman"/>
                <a:cs typeface="Times New Roman"/>
              </a:rPr>
              <a:t>modeling</a:t>
            </a:r>
            <a:endParaRPr lang="fr-FR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fr-FR" sz="2800" dirty="0" smtClean="0">
                <a:latin typeface="Times New Roman"/>
                <a:cs typeface="Times New Roman"/>
              </a:rPr>
              <a:t>Case </a:t>
            </a:r>
            <a:r>
              <a:rPr lang="fr-FR" sz="2800" dirty="0" err="1" smtClean="0">
                <a:latin typeface="Times New Roman"/>
                <a:cs typeface="Times New Roman"/>
              </a:rPr>
              <a:t>Study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/>
                <a:cs typeface="Times New Roman" pitchFamily="18" charset="0"/>
              </a:rPr>
              <a:t>Conclusion</a:t>
            </a:r>
            <a:r>
              <a:rPr lang="en-US" sz="3200" dirty="0" smtClean="0">
                <a:latin typeface="Times New Roman"/>
                <a:cs typeface="Times New Roman" pitchFamily="18" charset="0"/>
              </a:rPr>
              <a:t> </a:t>
            </a:r>
            <a:endParaRPr lang="en-US" sz="3200" dirty="0" smtClean="0">
              <a:latin typeface="Times New Roman"/>
            </a:endParaRPr>
          </a:p>
          <a:p>
            <a:endParaRPr lang="en-US" sz="3200" dirty="0" smtClean="0">
              <a:latin typeface="Times New Roman"/>
            </a:endParaRPr>
          </a:p>
          <a:p>
            <a:endParaRPr lang="en-US" sz="3200" dirty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0"/>
            <a:ext cx="5257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Until specified number of global transitions done:</a:t>
            </a:r>
          </a:p>
          <a:p>
            <a:r>
              <a:rPr lang="en-US" sz="2400" dirty="0" smtClean="0"/>
              <a:t>Do global  transition {</a:t>
            </a:r>
          </a:p>
          <a:p>
            <a:r>
              <a:rPr lang="en-US" sz="2400" dirty="0" smtClean="0"/>
              <a:t>For each imminent (own </a:t>
            </a:r>
            <a:r>
              <a:rPr lang="en-US" sz="2400" dirty="0" err="1" smtClean="0"/>
              <a:t>tN</a:t>
            </a:r>
            <a:r>
              <a:rPr lang="en-US" sz="2400" dirty="0" smtClean="0"/>
              <a:t> = global </a:t>
            </a:r>
            <a:r>
              <a:rPr lang="en-US" sz="2400" dirty="0" err="1" smtClean="0"/>
              <a:t>tN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compute output and send it to receivers (1)</a:t>
            </a:r>
          </a:p>
          <a:p>
            <a:r>
              <a:rPr lang="en-US" sz="2400" dirty="0" smtClean="0"/>
              <a:t>For each active (imminent and input receiver}:</a:t>
            </a:r>
          </a:p>
          <a:p>
            <a:r>
              <a:rPr lang="en-US" sz="2400" dirty="0" smtClean="0"/>
              <a:t>  compute state transition (internal, external, </a:t>
            </a:r>
            <a:r>
              <a:rPr lang="en-US" sz="2400" dirty="0" err="1" smtClean="0"/>
              <a:t>confl</a:t>
            </a:r>
            <a:r>
              <a:rPr lang="en-US" sz="2400" dirty="0" smtClean="0"/>
              <a:t>.) (2)</a:t>
            </a:r>
          </a:p>
          <a:p>
            <a:r>
              <a:rPr lang="en-US" sz="2400" dirty="0" smtClean="0"/>
              <a:t>  send own </a:t>
            </a:r>
            <a:r>
              <a:rPr lang="en-US" sz="2400" dirty="0" err="1" smtClean="0"/>
              <a:t>tN</a:t>
            </a:r>
            <a:endParaRPr lang="en-US" sz="2400" dirty="0" smtClean="0"/>
          </a:p>
          <a:p>
            <a:r>
              <a:rPr lang="en-US" sz="2400" dirty="0" smtClean="0"/>
              <a:t>)</a:t>
            </a:r>
          </a:p>
          <a:p>
            <a:r>
              <a:rPr lang="en-US" sz="2400" dirty="0" smtClean="0"/>
              <a:t>Advance global clock, global </a:t>
            </a:r>
            <a:r>
              <a:rPr lang="en-US" sz="2400" dirty="0" err="1" smtClean="0"/>
              <a:t>tN</a:t>
            </a:r>
            <a:r>
              <a:rPr lang="en-US" sz="2400" dirty="0" smtClean="0"/>
              <a:t> = min active </a:t>
            </a:r>
            <a:r>
              <a:rPr lang="en-US" sz="2400" dirty="0" err="1" smtClean="0"/>
              <a:t>tNs</a:t>
            </a:r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5410200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Both"/>
            </a:pPr>
            <a:r>
              <a:rPr lang="fr-FR" sz="2400" dirty="0" smtClean="0"/>
              <a:t>and (2)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each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executed</a:t>
            </a:r>
            <a:r>
              <a:rPr lang="fr-FR" sz="2400" dirty="0" smtClean="0"/>
              <a:t> in </a:t>
            </a:r>
            <a:r>
              <a:rPr lang="fr-FR" sz="2400" dirty="0" err="1" smtClean="0"/>
              <a:t>series</a:t>
            </a:r>
            <a:r>
              <a:rPr lang="fr-FR" sz="2400" dirty="0" smtClean="0"/>
              <a:t> or in </a:t>
            </a:r>
            <a:r>
              <a:rPr lang="fr-FR" sz="2400" dirty="0" err="1" smtClean="0"/>
              <a:t>parallel</a:t>
            </a:r>
            <a:r>
              <a:rPr lang="fr-FR" sz="2400" dirty="0" smtClean="0"/>
              <a:t>.</a:t>
            </a:r>
          </a:p>
          <a:p>
            <a:pPr marL="457200" indent="-457200"/>
            <a:r>
              <a:rPr lang="fr-FR" sz="2400" dirty="0" smtClean="0"/>
              <a:t> Imminent components </a:t>
            </a:r>
            <a:r>
              <a:rPr lang="fr-FR" sz="2400" dirty="0" err="1" smtClean="0"/>
              <a:t>execute</a:t>
            </a:r>
            <a:r>
              <a:rPr lang="fr-FR" sz="2400" dirty="0" smtClean="0"/>
              <a:t>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internal</a:t>
            </a:r>
            <a:r>
              <a:rPr lang="fr-FR" sz="2400" dirty="0" smtClean="0"/>
              <a:t> state transitions</a:t>
            </a:r>
          </a:p>
          <a:p>
            <a:pPr marL="457200" indent="-457200"/>
            <a:r>
              <a:rPr lang="fr-FR" sz="2400" dirty="0" err="1" smtClean="0"/>
              <a:t>simultaneously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24" y="1314450"/>
            <a:ext cx="8710364" cy="40623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0"/>
            <a:ext cx="5257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State set represents the states of the PDEVS simulator as it processes the events:</a:t>
            </a:r>
            <a:endParaRPr lang="en-US" sz="1800" dirty="0"/>
          </a:p>
          <a:p>
            <a:pPr lvl="0"/>
            <a:r>
              <a:rPr lang="en-US" sz="1800" b="1" dirty="0" err="1"/>
              <a:t>WaitForImminent</a:t>
            </a:r>
            <a:r>
              <a:rPr lang="en-US" sz="1800" dirty="0"/>
              <a:t>- Having sent the </a:t>
            </a:r>
            <a:r>
              <a:rPr lang="en-US" sz="1800" dirty="0" err="1"/>
              <a:t>TransiionDone</a:t>
            </a:r>
            <a:r>
              <a:rPr lang="en-US" sz="1800" dirty="0"/>
              <a:t> message to the Coordinator, the simulator is waiting for the return Imminent message (*-message, similar to time advance in HLA) which will allow it to proceed to compute its next internal transition.</a:t>
            </a:r>
          </a:p>
          <a:p>
            <a:pPr lvl="0"/>
            <a:r>
              <a:rPr lang="en-US" sz="1800" b="1" dirty="0"/>
              <a:t>Imminent</a:t>
            </a:r>
            <a:r>
              <a:rPr lang="en-US" sz="1800" dirty="0"/>
              <a:t>-Having received the Imminent message the simulator will transition to either the </a:t>
            </a:r>
            <a:r>
              <a:rPr lang="en-US" sz="1800" dirty="0" err="1"/>
              <a:t>DoOutput</a:t>
            </a:r>
            <a:r>
              <a:rPr lang="en-US" sz="1800" dirty="0"/>
              <a:t> or the </a:t>
            </a:r>
            <a:r>
              <a:rPr lang="en-US" sz="1800" dirty="0" err="1"/>
              <a:t>DoStateTransition</a:t>
            </a:r>
            <a:r>
              <a:rPr lang="en-US" sz="1800" dirty="0"/>
              <a:t> states, depending on probability parameters of the model.</a:t>
            </a:r>
          </a:p>
          <a:p>
            <a:pPr lvl="0"/>
            <a:r>
              <a:rPr lang="en-US" sz="1800" b="1" dirty="0" err="1"/>
              <a:t>DoOutput</a:t>
            </a:r>
            <a:r>
              <a:rPr lang="en-US" sz="1800" dirty="0"/>
              <a:t>- The simulator outputs the model’s output event and goes to </a:t>
            </a:r>
            <a:r>
              <a:rPr lang="en-US" sz="1800" dirty="0" err="1"/>
              <a:t>DoStateTransition</a:t>
            </a:r>
            <a:endParaRPr lang="en-US" sz="1800" dirty="0"/>
          </a:p>
          <a:p>
            <a:pPr lvl="0"/>
            <a:r>
              <a:rPr lang="en-US" sz="1800" b="1" dirty="0" err="1"/>
              <a:t>DoStateTransition</a:t>
            </a:r>
            <a:r>
              <a:rPr lang="en-US" sz="1800" dirty="0"/>
              <a:t>-The simulator performs the model’s internal transition unless it receives an external event, in which case it goes to the </a:t>
            </a:r>
            <a:r>
              <a:rPr lang="en-US" sz="1800" dirty="0" err="1"/>
              <a:t>ConfluentTransition</a:t>
            </a:r>
            <a:r>
              <a:rPr lang="en-US" sz="1800" dirty="0"/>
              <a:t> state</a:t>
            </a:r>
          </a:p>
          <a:p>
            <a:pPr lvl="0"/>
            <a:r>
              <a:rPr lang="en-US" sz="1800" b="1" dirty="0" err="1"/>
              <a:t>ConfluentTransition</a:t>
            </a:r>
            <a:r>
              <a:rPr lang="en-US" sz="1800" dirty="0"/>
              <a:t>-This represents having received an external event while ready to perform an internal transition. The internal transition performed may be different from that that would have been done in </a:t>
            </a:r>
            <a:r>
              <a:rPr lang="en-US" sz="1800" dirty="0" err="1"/>
              <a:t>DoStateTransition</a:t>
            </a:r>
            <a:r>
              <a:rPr lang="en-US" sz="1800" dirty="0"/>
              <a:t>, but we simplify by transitioning to the same </a:t>
            </a:r>
            <a:r>
              <a:rPr lang="en-US" sz="1800" dirty="0" err="1"/>
              <a:t>InternalTransition</a:t>
            </a:r>
            <a:r>
              <a:rPr lang="en-US" sz="1800" dirty="0"/>
              <a:t> state.</a:t>
            </a:r>
          </a:p>
          <a:p>
            <a:pPr lvl="0"/>
            <a:r>
              <a:rPr lang="en-US" sz="1800" b="1" dirty="0" err="1"/>
              <a:t>ImmediateOrContinue</a:t>
            </a:r>
            <a:r>
              <a:rPr lang="en-US" sz="1800" dirty="0"/>
              <a:t>- This state is entered if the simulator receives an external event while waiting for the coordinator’s imminent message. Depending on the model’s probabilities, the simulator can transition to Continue or </a:t>
            </a:r>
            <a:r>
              <a:rPr lang="en-US" sz="1800" dirty="0" err="1"/>
              <a:t>InternalTransition</a:t>
            </a:r>
            <a:r>
              <a:rPr lang="en-US" sz="1800" dirty="0"/>
              <a:t>.</a:t>
            </a:r>
          </a:p>
          <a:p>
            <a:pPr lvl="0"/>
            <a:r>
              <a:rPr lang="en-US" sz="1800" b="1" dirty="0"/>
              <a:t>Continue</a:t>
            </a:r>
            <a:r>
              <a:rPr lang="en-US" sz="1800" dirty="0"/>
              <a:t>- This state represents ignoring the input and returning to </a:t>
            </a:r>
            <a:r>
              <a:rPr lang="en-US" sz="1800" b="1" dirty="0" err="1"/>
              <a:t>WaitForImminent</a:t>
            </a:r>
            <a:endParaRPr lang="en-US" sz="1800" dirty="0"/>
          </a:p>
          <a:p>
            <a:pPr lvl="0"/>
            <a:r>
              <a:rPr lang="en-US" sz="1800" b="1" dirty="0" err="1"/>
              <a:t>InternalTransition</a:t>
            </a:r>
            <a:r>
              <a:rPr lang="en-US" sz="1800" dirty="0"/>
              <a:t>- This state represents performing the internal transition and then sending the </a:t>
            </a:r>
            <a:r>
              <a:rPr lang="en-US" sz="1800" dirty="0" err="1"/>
              <a:t>TransitionDone</a:t>
            </a:r>
            <a:r>
              <a:rPr lang="en-US" sz="1800" dirty="0"/>
              <a:t> message to the coordinator.</a:t>
            </a:r>
          </a:p>
        </p:txBody>
      </p:sp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5720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/>
                <a:cs typeface="Times New Roman" pitchFamily="18" charset="0"/>
              </a:rPr>
              <a:t>PDEVS Protocol Modeling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5343128" cy="2356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1371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/>
                <a:cs typeface="Times New Roman"/>
              </a:rPr>
              <a:t>PDEVS </a:t>
            </a:r>
            <a:r>
              <a:rPr lang="fr-FR" sz="2800" dirty="0" err="1" smtClean="0">
                <a:latin typeface="Times New Roman"/>
                <a:cs typeface="Times New Roman"/>
              </a:rPr>
              <a:t>protocol</a:t>
            </a:r>
            <a:r>
              <a:rPr lang="fr-FR" sz="2800" dirty="0" smtClean="0">
                <a:latin typeface="Times New Roman"/>
                <a:cs typeface="Times New Roman"/>
              </a:rPr>
              <a:t> </a:t>
            </a:r>
            <a:r>
              <a:rPr lang="fr-FR" sz="2800" dirty="0" err="1" smtClean="0">
                <a:latin typeface="Times New Roman"/>
                <a:cs typeface="Times New Roman"/>
              </a:rPr>
              <a:t>restricted</a:t>
            </a:r>
            <a:r>
              <a:rPr lang="fr-FR" sz="2800" dirty="0" smtClean="0">
                <a:latin typeface="Times New Roman"/>
                <a:cs typeface="Times New Roman"/>
              </a:rPr>
              <a:t> to </a:t>
            </a:r>
            <a:r>
              <a:rPr lang="fr-FR" sz="2800" dirty="0" err="1" smtClean="0">
                <a:latin typeface="Times New Roman"/>
                <a:cs typeface="Times New Roman"/>
              </a:rPr>
              <a:t>receive-only</a:t>
            </a:r>
            <a:r>
              <a:rPr lang="fr-FR" sz="2800" dirty="0" smtClean="0">
                <a:latin typeface="Times New Roman"/>
                <a:cs typeface="Times New Roman"/>
              </a:rPr>
              <a:t> mode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33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1007</Words>
  <Application>Microsoft Office PowerPoint</Application>
  <PresentationFormat>Affichage à l'écran (4:3)</PresentationFormat>
  <Paragraphs>203</Paragraphs>
  <Slides>33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Thème Office</vt:lpstr>
      <vt:lpstr>PDEVS Protocol Performance Prediction using Activity Patterns with Finite Probabilistic DEVS DEMO</vt:lpstr>
      <vt:lpstr>INTRODUCTION Context of the work</vt:lpstr>
      <vt:lpstr>INTRODUCTION </vt:lpstr>
      <vt:lpstr>Présentation PowerPoint</vt:lpstr>
      <vt:lpstr>Présentation PowerPoint</vt:lpstr>
      <vt:lpstr>Présentation PowerPoint</vt:lpstr>
      <vt:lpstr>Présentation PowerPoint</vt:lpstr>
      <vt:lpstr>PDEVS Protocol Modeling</vt:lpstr>
      <vt:lpstr>PDEVS Protocol Modeling</vt:lpstr>
      <vt:lpstr>PDEVS Protocol Modeling</vt:lpstr>
      <vt:lpstr>PDEVS Protocol Modeling</vt:lpstr>
      <vt:lpstr>PDEVS Protocol Modeling</vt:lpstr>
      <vt:lpstr>PDEVS Protocol Modeling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souhila</dc:creator>
  <cp:lastModifiedBy>adminlocal</cp:lastModifiedBy>
  <cp:revision>300</cp:revision>
  <dcterms:created xsi:type="dcterms:W3CDTF">2016-04-10T10:28:15Z</dcterms:created>
  <dcterms:modified xsi:type="dcterms:W3CDTF">2016-04-11T21:41:07Z</dcterms:modified>
</cp:coreProperties>
</file>